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7" r:id="rId2"/>
    <p:sldId id="471" r:id="rId3"/>
    <p:sldId id="533" r:id="rId4"/>
    <p:sldId id="534" r:id="rId5"/>
    <p:sldId id="535" r:id="rId6"/>
    <p:sldId id="537" r:id="rId7"/>
    <p:sldId id="538" r:id="rId8"/>
    <p:sldId id="543" r:id="rId9"/>
    <p:sldId id="539" r:id="rId10"/>
    <p:sldId id="540" r:id="rId11"/>
    <p:sldId id="542" r:id="rId12"/>
    <p:sldId id="541" r:id="rId13"/>
    <p:sldId id="544" r:id="rId14"/>
    <p:sldId id="545" r:id="rId15"/>
    <p:sldId id="546" r:id="rId16"/>
    <p:sldId id="547" r:id="rId17"/>
    <p:sldId id="548" r:id="rId18"/>
    <p:sldId id="549" r:id="rId19"/>
    <p:sldId id="551" r:id="rId20"/>
    <p:sldId id="552" r:id="rId21"/>
    <p:sldId id="553" r:id="rId22"/>
    <p:sldId id="550" r:id="rId23"/>
    <p:sldId id="510" r:id="rId24"/>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9" autoAdjust="0"/>
    <p:restoredTop sz="83333" autoAdjust="0"/>
  </p:normalViewPr>
  <p:slideViewPr>
    <p:cSldViewPr snapToGrid="0" snapToObjects="1">
      <p:cViewPr varScale="1">
        <p:scale>
          <a:sx n="128" d="100"/>
          <a:sy n="128" d="100"/>
        </p:scale>
        <p:origin x="1184" y="168"/>
      </p:cViewPr>
      <p:guideLst>
        <p:guide orient="horz" pos="3893"/>
        <p:guide orient="horz" pos="529"/>
        <p:guide pos="420"/>
        <p:guide pos="5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9/5/19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5/9/19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jianqiangma/all-about-recurrent-neural-networks-9e5ae2936f6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412402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878252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82692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34162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81973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3057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684159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760931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002859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34126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174042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118775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626707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23</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621582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89279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Some other nice diagrams here </a:t>
            </a:r>
            <a:r>
              <a:rPr lang="en-AU" dirty="0">
                <a:hlinkClick r:id="rId3"/>
              </a:rPr>
              <a:t>https://medium.com/@jianqiangma/all-about-recurrent-neural-networks-9e5ae2936f6e</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4271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001819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030111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237221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Learning%20long-term%20dependencies%20with%20gradient%20descent%20is%20difficul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cs231n.stanford.edu/slides/2019/cs231n_2019_lecture10.pdf" TargetMode="External"/><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211.5063"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arxiv.org/abs/1406.1078" TargetMode="External"/><Relationship Id="rId4" Type="http://schemas.openxmlformats.org/officeDocument/2006/relationships/hyperlink" Target="https://arxiv.org/abs/1607.0645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l.acm.org/citation.cfm?id=124645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tat.snu.ac.kr/mcp/RNN_DL.pdf"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cs231n.stanford.edu/slides/2019/cs231n_2019_lecture10.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1.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6.png"/><Relationship Id="rId4" Type="http://schemas.openxmlformats.org/officeDocument/2006/relationships/hyperlink" Target="http://cs231n.stanford.edu/slides/2019/cs231n_2019_lecture10.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cs231n.stanford.edu/slides/2019/cs231n_2019_lecture10.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hyperlink" Target="http://www.jmlr.org/papers/volume3/gers02a/gers02a.pdf" TargetMode="Externa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google.github.io/seq2seq/#introduction" TargetMode="External"/><Relationship Id="rId7" Type="http://schemas.openxmlformats.org/officeDocument/2006/relationships/hyperlink" Target="https://arxiv.org/abs/1608.0594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aclweb.org/anthology/D14-1179" TargetMode="External"/><Relationship Id="rId5" Type="http://schemas.openxmlformats.org/officeDocument/2006/relationships/hyperlink" Target="https://papers.nips.cc/paper/5346-sequence-to-sequence-learning-with-neural-networks.pdf" TargetMode="External"/><Relationship Id="rId4" Type="http://schemas.openxmlformats.org/officeDocument/2006/relationships/hyperlink" Target="https://arxiv.org/abs/1409.3215" TargetMode="External"/><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409.047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W2rWgXJBZhU" TargetMode="External"/><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rxiv.org/abs/1502.03044v3" TargetMode="External"/><Relationship Id="rId5" Type="http://schemas.openxmlformats.org/officeDocument/2006/relationships/image" Target="../media/image26.tiff"/><Relationship Id="rId4" Type="http://schemas.openxmlformats.org/officeDocument/2006/relationships/hyperlink" Target="https://medium.com/mlreview/multi-modal-methods-image-captioning-from-translation-to-attention-895b6444256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karpathy.github.io/2015/05/21/rnn-effectivenes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nature.com/articles/323533a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tat.snu.ac.kr/mcp/RNN_DL.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cs231n.stanford.edu/slides/2017/cs231n_2017_lecture10.pdf" TargetMode="External"/><Relationship Id="rId5" Type="http://schemas.openxmlformats.org/officeDocument/2006/relationships/image" Target="../media/image10.tiff"/><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hyperlink" Target="http://karpathy.github.io/2015/05/21/rnn-effectivenes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089360808890007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arxiv.org/pdf/1211.5063.pdf"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350819"/>
          </a:xfrm>
        </p:spPr>
        <p:txBody>
          <a:bodyPr/>
          <a:lstStyle/>
          <a:p>
            <a:r>
              <a:rPr lang="en-AU" dirty="0"/>
              <a:t>Deep Learning</a:t>
            </a:r>
            <a:br>
              <a:rPr lang="en-AU" dirty="0"/>
            </a:br>
            <a:br>
              <a:rPr lang="en-AU" sz="2400" dirty="0"/>
            </a:br>
            <a:r>
              <a:rPr lang="en-AU" sz="2400" dirty="0"/>
              <a:t>Lecture 4 </a:t>
            </a:r>
            <a:r>
              <a:rPr lang="mr-IN" sz="2400" dirty="0"/>
              <a:t>–</a:t>
            </a:r>
            <a:r>
              <a:rPr lang="en-AU" sz="2400" dirty="0"/>
              <a:t> Sequence Models</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Training RNN Issues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421314" y="1211271"/>
            <a:ext cx="8597556"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The training becomes computationally expensive (and slow!) as the number of time positions increases.</a:t>
            </a:r>
          </a:p>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Additionally there are </a:t>
            </a:r>
            <a:r>
              <a:rPr lang="en-AU" b="1" dirty="0">
                <a:solidFill>
                  <a:srgbClr val="FF0000"/>
                </a:solidFill>
                <a:sym typeface="Arial"/>
              </a:rPr>
              <a:t>exploding gradients</a:t>
            </a:r>
            <a:r>
              <a:rPr lang="en-AU" dirty="0">
                <a:sym typeface="Arial"/>
              </a:rPr>
              <a:t> and </a:t>
            </a:r>
            <a:r>
              <a:rPr lang="en-AU" b="1" dirty="0">
                <a:solidFill>
                  <a:srgbClr val="FF0000"/>
                </a:solidFill>
                <a:sym typeface="Arial"/>
              </a:rPr>
              <a:t>vanishing gradients </a:t>
            </a:r>
            <a:r>
              <a:rPr lang="en-AU" dirty="0">
                <a:sym typeface="Arial"/>
              </a:rPr>
              <a:t>(Bengio et al, 1994. </a:t>
            </a:r>
            <a:r>
              <a:rPr lang="en-AU" dirty="0">
                <a:sym typeface="Arial"/>
                <a:hlinkClick r:id="rId3"/>
              </a:rPr>
              <a:t>Here</a:t>
            </a:r>
            <a:r>
              <a:rPr lang="en-AU" dirty="0">
                <a:sym typeface="Arial"/>
              </a:rPr>
              <a:t>). Over a long enough time period:</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If the weight matrix is &gt;1, the gradients explode</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If the weight matrix is &lt;1, the gradients vanish</a:t>
            </a:r>
            <a:br>
              <a:rPr lang="en-AU" dirty="0">
                <a:sym typeface="Arial"/>
              </a:rPr>
            </a:br>
            <a:endParaRPr lang="en-AU"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See below, the backwards (red) path, we will multiply by transpose of weight matrix for each RNN unit. Over long time periods, this becomes an issue.</a:t>
            </a:r>
            <a:br>
              <a:rPr lang="en-AU" dirty="0">
                <a:sym typeface="Arial"/>
              </a:rPr>
            </a:br>
            <a:br>
              <a:rPr lang="en-AU" dirty="0">
                <a:sym typeface="Arial"/>
              </a:rPr>
            </a:br>
            <a:endParaRPr lang="en-AU" dirty="0">
              <a:sym typeface="Arial"/>
            </a:endParaRPr>
          </a:p>
        </p:txBody>
      </p:sp>
      <p:pic>
        <p:nvPicPr>
          <p:cNvPr id="7" name="Picture 6">
            <a:extLst>
              <a:ext uri="{FF2B5EF4-FFF2-40B4-BE49-F238E27FC236}">
                <a16:creationId xmlns:a16="http://schemas.microsoft.com/office/drawing/2014/main" id="{4E699AC7-AD04-B74C-B21E-A8DB12FBD53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37463" y="5070408"/>
            <a:ext cx="5696987" cy="1152641"/>
          </a:xfrm>
          <a:prstGeom prst="rect">
            <a:avLst/>
          </a:prstGeom>
          <a:ln w="28575">
            <a:solidFill>
              <a:srgbClr val="7030A0"/>
            </a:solidFill>
          </a:ln>
        </p:spPr>
      </p:pic>
      <p:sp>
        <p:nvSpPr>
          <p:cNvPr id="3" name="TextBox 2">
            <a:extLst>
              <a:ext uri="{FF2B5EF4-FFF2-40B4-BE49-F238E27FC236}">
                <a16:creationId xmlns:a16="http://schemas.microsoft.com/office/drawing/2014/main" id="{187E6AB3-6A73-4E41-B611-30FC32CC02CE}"/>
              </a:ext>
            </a:extLst>
          </p:cNvPr>
          <p:cNvSpPr txBox="1"/>
          <p:nvPr/>
        </p:nvSpPr>
        <p:spPr>
          <a:xfrm>
            <a:off x="7506537" y="5405157"/>
            <a:ext cx="808042" cy="369332"/>
          </a:xfrm>
          <a:prstGeom prst="rect">
            <a:avLst/>
          </a:prstGeom>
          <a:noFill/>
        </p:spPr>
        <p:txBody>
          <a:bodyPr wrap="none" rtlCol="0">
            <a:spAutoFit/>
          </a:bodyPr>
          <a:lstStyle/>
          <a:p>
            <a:r>
              <a:rPr lang="en-US" dirty="0">
                <a:hlinkClick r:id="rId5"/>
              </a:rPr>
              <a:t>source</a:t>
            </a:r>
            <a:endParaRPr lang="en-US" dirty="0"/>
          </a:p>
        </p:txBody>
      </p:sp>
    </p:spTree>
    <p:extLst>
      <p:ext uri="{BB962C8B-B14F-4D97-AF65-F5344CB8AC3E}">
        <p14:creationId xmlns:p14="http://schemas.microsoft.com/office/powerpoint/2010/main" val="11870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Training RNN Issues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351330" y="1259400"/>
            <a:ext cx="8629040"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2222"/>
              </a:lnSpc>
              <a:spcAft>
                <a:spcPts val="0"/>
              </a:spcAft>
              <a:buClr>
                <a:schemeClr val="dk1"/>
              </a:buClr>
              <a:buSzPts val="1800"/>
            </a:pPr>
            <a:endParaRPr lang="en-AU"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We can fix this with:</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Gradient clipping &amp; constraints for exploding/vanishing (</a:t>
            </a:r>
            <a:r>
              <a:rPr lang="en-AU" dirty="0">
                <a:sym typeface="Arial"/>
                <a:hlinkClick r:id="rId3"/>
              </a:rPr>
              <a:t>Source</a:t>
            </a:r>
            <a:r>
              <a:rPr lang="en-AU" dirty="0">
                <a:sym typeface="Arial"/>
              </a:rPr>
              <a:t>, Bengio et al 2012)</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Truncated back prop through time (only going back or forward a certain amount)</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Batch norm difficult (but ongoing research area) due to time component in minibatch</a:t>
            </a:r>
            <a:br>
              <a:rPr lang="en-AU" dirty="0">
                <a:sym typeface="Arial"/>
              </a:rPr>
            </a:b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1400" dirty="0">
                <a:sym typeface="Arial"/>
              </a:rPr>
              <a:t>“</a:t>
            </a:r>
            <a:r>
              <a:rPr lang="en-AU" sz="1400" dirty="0"/>
              <a:t>the summed inputs to the recurrent neurons in a recurrent neural network (RNN) often vary with the length of the sequence so applying batch normalization to RNNs appears to require different statistics for different time-steps” (</a:t>
            </a:r>
            <a:r>
              <a:rPr lang="en-AU" sz="1400" dirty="0">
                <a:hlinkClick r:id="rId4"/>
              </a:rPr>
              <a:t>Source</a:t>
            </a:r>
            <a:r>
              <a:rPr lang="en-AU" sz="1400" dirty="0"/>
              <a:t>, Hinton et al 2016)</a:t>
            </a:r>
            <a:br>
              <a:rPr lang="en-AU" sz="1400" dirty="0"/>
            </a:br>
            <a:endParaRPr lang="en-AU" sz="14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Change the architecture…..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See also: GRU (Cho et al, 2014 </a:t>
            </a:r>
            <a:r>
              <a:rPr lang="en-AU" dirty="0">
                <a:sym typeface="Arial"/>
                <a:hlinkClick r:id="rId5"/>
              </a:rPr>
              <a:t>source</a:t>
            </a:r>
            <a:r>
              <a:rPr lang="en-AU" dirty="0">
                <a:sym typeface="Arial"/>
              </a:rPr>
              <a:t>)</a:t>
            </a:r>
            <a:br>
              <a:rPr lang="en-AU" dirty="0">
                <a:sym typeface="Arial"/>
              </a:rPr>
            </a:br>
            <a:endParaRPr lang="en-AU" dirty="0">
              <a:sym typeface="Arial"/>
            </a:endParaRPr>
          </a:p>
        </p:txBody>
      </p:sp>
    </p:spTree>
    <p:extLst>
      <p:ext uri="{BB962C8B-B14F-4D97-AF65-F5344CB8AC3E}">
        <p14:creationId xmlns:p14="http://schemas.microsoft.com/office/powerpoint/2010/main" val="317960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Introducing LSTM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411689" y="1269023"/>
            <a:ext cx="8597556"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Long Short Term Memory (</a:t>
            </a:r>
            <a:r>
              <a:rPr lang="en-AU" dirty="0" err="1">
                <a:sym typeface="Arial"/>
              </a:rPr>
              <a:t>Hochreiter</a:t>
            </a:r>
            <a:r>
              <a:rPr lang="en-AU" dirty="0">
                <a:sym typeface="Arial"/>
              </a:rPr>
              <a:t> &amp; </a:t>
            </a:r>
            <a:r>
              <a:rPr lang="en-AU" dirty="0" err="1">
                <a:sym typeface="Arial"/>
              </a:rPr>
              <a:t>Schmidhuber</a:t>
            </a:r>
            <a:r>
              <a:rPr lang="en-AU" dirty="0">
                <a:sym typeface="Arial"/>
              </a:rPr>
              <a:t>, 1997 </a:t>
            </a:r>
            <a:r>
              <a:rPr lang="en-AU" dirty="0">
                <a:sym typeface="Arial"/>
                <a:hlinkClick r:id="rId3"/>
              </a:rPr>
              <a:t>source</a:t>
            </a:r>
            <a:r>
              <a:rPr lang="en-AU" dirty="0">
                <a:sym typeface="Arial"/>
              </a:rPr>
              <a:t>) proposes a solution to the RNN gradient vanishing problem by a slightly more complex architecture.</a:t>
            </a:r>
            <a:br>
              <a:rPr lang="en-AU" dirty="0">
                <a:sym typeface="Arial"/>
              </a:rPr>
            </a:br>
            <a:endParaRPr lang="en-AU" dirty="0">
              <a:sym typeface="Arial"/>
            </a:endParaRPr>
          </a:p>
        </p:txBody>
      </p:sp>
      <p:pic>
        <p:nvPicPr>
          <p:cNvPr id="5" name="image21.png">
            <a:extLst>
              <a:ext uri="{FF2B5EF4-FFF2-40B4-BE49-F238E27FC236}">
                <a16:creationId xmlns:a16="http://schemas.microsoft.com/office/drawing/2014/main" id="{E90B26E9-3135-3944-9CB0-DB560E379319}"/>
              </a:ext>
            </a:extLst>
          </p:cNvPr>
          <p:cNvPicPr/>
          <p:nvPr/>
        </p:nvPicPr>
        <p:blipFill>
          <a:blip r:embed="rId4"/>
          <a:srcRect/>
          <a:stretch>
            <a:fillRect/>
          </a:stretch>
        </p:blipFill>
        <p:spPr>
          <a:xfrm>
            <a:off x="5314950" y="2044175"/>
            <a:ext cx="3562350" cy="2261870"/>
          </a:xfrm>
          <a:prstGeom prst="rect">
            <a:avLst/>
          </a:prstGeom>
          <a:ln/>
        </p:spPr>
      </p:pic>
      <p:sp>
        <p:nvSpPr>
          <p:cNvPr id="3" name="TextBox 2">
            <a:extLst>
              <a:ext uri="{FF2B5EF4-FFF2-40B4-BE49-F238E27FC236}">
                <a16:creationId xmlns:a16="http://schemas.microsoft.com/office/drawing/2014/main" id="{22F9FDE1-9C2C-CC46-A6B4-CD4619357787}"/>
              </a:ext>
            </a:extLst>
          </p:cNvPr>
          <p:cNvSpPr txBox="1"/>
          <p:nvPr/>
        </p:nvSpPr>
        <p:spPr>
          <a:xfrm>
            <a:off x="6862813" y="4013735"/>
            <a:ext cx="808042" cy="369332"/>
          </a:xfrm>
          <a:prstGeom prst="rect">
            <a:avLst/>
          </a:prstGeom>
          <a:noFill/>
        </p:spPr>
        <p:txBody>
          <a:bodyPr wrap="none" rtlCol="0">
            <a:spAutoFit/>
          </a:bodyPr>
          <a:lstStyle/>
          <a:p>
            <a:r>
              <a:rPr lang="en-US" dirty="0">
                <a:hlinkClick r:id="rId5"/>
              </a:rPr>
              <a:t>source</a:t>
            </a:r>
            <a:endParaRPr lang="en-US" dirty="0"/>
          </a:p>
        </p:txBody>
      </p:sp>
      <mc:AlternateContent xmlns:mc="http://schemas.openxmlformats.org/markup-compatibility/2006" xmlns:a14="http://schemas.microsoft.com/office/drawing/2010/main">
        <mc:Choice Requires="a14">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411689" y="2193925"/>
                <a:ext cx="4574197" cy="364860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Let’s look at this new architecture:</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smtClean="0">
                            <a:latin typeface="Cambria Math" panose="02040503050406030204" pitchFamily="18" charset="0"/>
                            <a:sym typeface="Arial"/>
                          </a:rPr>
                        </m:ctrlPr>
                      </m:sSubPr>
                      <m:e>
                        <m:r>
                          <a:rPr lang="en-AU" b="0" i="1" dirty="0" smtClean="0">
                            <a:latin typeface="Cambria Math" panose="02040503050406030204" pitchFamily="18" charset="0"/>
                            <a:sym typeface="Arial"/>
                          </a:rPr>
                          <m:t>𝐶</m:t>
                        </m:r>
                      </m:e>
                      <m:sub>
                        <m:r>
                          <a:rPr lang="en-AU" b="0" i="1" dirty="0" smtClean="0">
                            <a:latin typeface="Cambria Math" panose="02040503050406030204" pitchFamily="18" charset="0"/>
                            <a:sym typeface="Arial"/>
                          </a:rPr>
                          <m:t>𝑡</m:t>
                        </m:r>
                        <m:r>
                          <a:rPr lang="en-AU" b="0" i="1" dirty="0" smtClean="0">
                            <a:latin typeface="Cambria Math" panose="02040503050406030204" pitchFamily="18" charset="0"/>
                            <a:sym typeface="Arial"/>
                          </a:rPr>
                          <m:t>−1</m:t>
                        </m:r>
                      </m:sub>
                    </m:sSub>
                  </m:oMath>
                </a14:m>
                <a:r>
                  <a:rPr lang="en-AU" dirty="0">
                    <a:sym typeface="Arial"/>
                  </a:rPr>
                  <a:t> as the long term memory state</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h</m:t>
                        </m:r>
                      </m:e>
                      <m:sub>
                        <m:r>
                          <a:rPr lang="en-AU" i="1" dirty="0">
                            <a:latin typeface="Cambria Math" panose="02040503050406030204" pitchFamily="18" charset="0"/>
                            <a:sym typeface="Arial"/>
                          </a:rPr>
                          <m:t>𝑡</m:t>
                        </m:r>
                        <m:r>
                          <a:rPr lang="en-AU" i="1" dirty="0">
                            <a:latin typeface="Cambria Math" panose="02040503050406030204" pitchFamily="18" charset="0"/>
                            <a:sym typeface="Arial"/>
                          </a:rPr>
                          <m:t>−1</m:t>
                        </m:r>
                      </m:sub>
                    </m:sSub>
                  </m:oMath>
                </a14:m>
                <a:r>
                  <a:rPr lang="en-AU" dirty="0">
                    <a:sym typeface="Arial"/>
                  </a:rPr>
                  <a:t> as the short term memory state</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𝑓</m:t>
                        </m:r>
                      </m:e>
                      <m:sub>
                        <m:r>
                          <a:rPr lang="en-AU" i="1" dirty="0">
                            <a:latin typeface="Cambria Math" panose="02040503050406030204" pitchFamily="18" charset="0"/>
                            <a:sym typeface="Arial"/>
                          </a:rPr>
                          <m:t>𝑡</m:t>
                        </m:r>
                      </m:sub>
                    </m:sSub>
                    <m:r>
                      <a:rPr lang="en-AU" b="0" i="1" dirty="0" smtClean="0">
                        <a:latin typeface="Cambria Math" panose="02040503050406030204" pitchFamily="18" charset="0"/>
                        <a:sym typeface="Arial"/>
                      </a:rPr>
                      <m:t> </m:t>
                    </m:r>
                  </m:oMath>
                </a14:m>
                <a:r>
                  <a:rPr lang="en-AU" dirty="0">
                    <a:sym typeface="Arial"/>
                  </a:rPr>
                  <a:t>is the ‘forget gate’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This tells you how much history you want to keep and how much to ‘forget’</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𝑥𝑓</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b="0" i="1" smtClean="0">
                        <a:latin typeface="Cambria Math" panose="02040503050406030204" pitchFamily="18" charset="0"/>
                      </a:rPr>
                      <m:t> </m:t>
                    </m:r>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𝑊</m:t>
                        </m:r>
                      </m:e>
                      <m:sub>
                        <m:r>
                          <a:rPr lang="en-AU" b="0" i="1" smtClean="0">
                            <a:latin typeface="Cambria Math" panose="02040503050406030204" pitchFamily="18" charset="0"/>
                          </a:rPr>
                          <m:t>h𝑓</m:t>
                        </m:r>
                      </m:sub>
                      <m:sup>
                        <m:r>
                          <a:rPr lang="en-AU" b="0" i="1" smtClean="0">
                            <a:latin typeface="Cambria Math" panose="02040503050406030204" pitchFamily="18" charset="0"/>
                          </a:rPr>
                          <m:t>𝑇</m:t>
                        </m:r>
                      </m:sup>
                    </m:sSubSup>
                    <m:r>
                      <a:rPr lang="en-AU" b="0" i="1" smtClean="0">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𝑓</m:t>
                        </m:r>
                      </m:sub>
                    </m:sSub>
                    <m:r>
                      <a:rPr lang="en-AU" b="0" i="1" smtClean="0">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𝑖</m:t>
                        </m:r>
                      </m:e>
                      <m:sub>
                        <m:r>
                          <a:rPr lang="en-AU" i="1" dirty="0">
                            <a:latin typeface="Cambria Math" panose="02040503050406030204" pitchFamily="18" charset="0"/>
                            <a:sym typeface="Arial"/>
                          </a:rPr>
                          <m:t>𝑡</m:t>
                        </m:r>
                      </m:sub>
                    </m:sSub>
                  </m:oMath>
                </a14:m>
                <a:r>
                  <a:rPr lang="en-AU" dirty="0">
                    <a:sym typeface="Arial"/>
                  </a:rPr>
                  <a:t> is the ‘input gate’</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𝑖</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b="0" i="1" smtClean="0">
                                <a:latin typeface="Cambria Math" panose="02040503050406030204" pitchFamily="18" charset="0"/>
                              </a:rPr>
                              <m:t>𝐶𝑖</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𝑖</m:t>
                        </m:r>
                        <m:r>
                          <a:rPr lang="en-AU" i="1">
                            <a:latin typeface="Cambria Math" panose="02040503050406030204" pitchFamily="18" charset="0"/>
                          </a:rPr>
                          <m:t>𝑓</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𝑖</m:t>
                        </m:r>
                      </m:sub>
                    </m:sSub>
                    <m:r>
                      <a:rPr lang="en-AU" i="1">
                        <a:latin typeface="Cambria Math" panose="02040503050406030204" pitchFamily="18" charset="0"/>
                      </a:rPr>
                      <m:t>)</m:t>
                    </m:r>
                  </m:oMath>
                </a14:m>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How much to information to update</a:t>
                </a:r>
                <a:br>
                  <a:rPr lang="en-AU" dirty="0">
                    <a:sym typeface="Arial"/>
                  </a:rPr>
                </a:br>
                <a:endParaRPr lang="en-AU" dirty="0">
                  <a:sym typeface="Arial"/>
                </a:endParaRPr>
              </a:p>
            </p:txBody>
          </p:sp>
        </mc:Choice>
        <mc:Fallback xmlns="">
          <p:sp>
            <p:nvSpPr>
              <p:cNvPr id="7" name="Google Shape;354;p40">
                <a:extLst>
                  <a:ext uri="{FF2B5EF4-FFF2-40B4-BE49-F238E27FC236}">
                    <a16:creationId xmlns:a16="http://schemas.microsoft.com/office/drawing/2014/main" id="{6340B358-83BF-6541-B614-9D6E26C114D3}"/>
                  </a:ext>
                </a:extLst>
              </p:cNvPr>
              <p:cNvSpPr txBox="1">
                <a:spLocks noRot="1" noChangeAspect="1" noMove="1" noResize="1" noEditPoints="1" noAdjustHandles="1" noChangeArrowheads="1" noChangeShapeType="1" noTextEdit="1"/>
              </p:cNvSpPr>
              <p:nvPr/>
            </p:nvSpPr>
            <p:spPr>
              <a:xfrm>
                <a:off x="411689" y="2193925"/>
                <a:ext cx="4574197" cy="3648609"/>
              </a:xfrm>
              <a:prstGeom prst="rect">
                <a:avLst/>
              </a:prstGeom>
              <a:blipFill>
                <a:blip r:embed="rId6"/>
                <a:stretch>
                  <a:fillRect l="-2486" t="-1042" r="-359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19444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Introducing LSTM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image21.png">
            <a:extLst>
              <a:ext uri="{FF2B5EF4-FFF2-40B4-BE49-F238E27FC236}">
                <a16:creationId xmlns:a16="http://schemas.microsoft.com/office/drawing/2014/main" id="{E90B26E9-3135-3944-9CB0-DB560E379319}"/>
              </a:ext>
            </a:extLst>
          </p:cNvPr>
          <p:cNvPicPr/>
          <p:nvPr/>
        </p:nvPicPr>
        <p:blipFill>
          <a:blip r:embed="rId3"/>
          <a:srcRect/>
          <a:stretch>
            <a:fillRect/>
          </a:stretch>
        </p:blipFill>
        <p:spPr>
          <a:xfrm>
            <a:off x="5962449" y="1497041"/>
            <a:ext cx="2827421" cy="1708171"/>
          </a:xfrm>
          <a:prstGeom prst="rect">
            <a:avLst/>
          </a:prstGeom>
          <a:ln/>
        </p:spPr>
      </p:pic>
      <mc:AlternateContent xmlns:mc="http://schemas.openxmlformats.org/markup-compatibility/2006" xmlns:a14="http://schemas.microsoft.com/office/drawing/2010/main">
        <mc:Choice Requires="a14">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170448" y="1071710"/>
                <a:ext cx="6499859" cy="537721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smtClean="0">
                            <a:latin typeface="Cambria Math" panose="02040503050406030204" pitchFamily="18" charset="0"/>
                            <a:sym typeface="Arial"/>
                          </a:rPr>
                        </m:ctrlPr>
                      </m:sSubPr>
                      <m:e>
                        <m:r>
                          <a:rPr lang="en-AU" b="0" i="1" dirty="0" smtClean="0">
                            <a:latin typeface="Cambria Math" panose="02040503050406030204" pitchFamily="18" charset="0"/>
                            <a:sym typeface="Arial"/>
                          </a:rPr>
                          <m:t>𝑓</m:t>
                        </m:r>
                      </m:e>
                      <m:sub>
                        <m:r>
                          <a:rPr lang="en-AU" i="1" dirty="0">
                            <a:latin typeface="Cambria Math" panose="02040503050406030204" pitchFamily="18" charset="0"/>
                            <a:sym typeface="Arial"/>
                          </a:rPr>
                          <m:t>𝑡</m:t>
                        </m:r>
                      </m:sub>
                    </m:sSub>
                    <m:r>
                      <a:rPr lang="en-AU" b="0" i="1" dirty="0" smtClean="0">
                        <a:latin typeface="Cambria Math" panose="02040503050406030204" pitchFamily="18" charset="0"/>
                        <a:sym typeface="Arial"/>
                      </a:rPr>
                      <m:t> </m:t>
                    </m:r>
                  </m:oMath>
                </a14:m>
                <a:r>
                  <a:rPr lang="en-AU" dirty="0">
                    <a:sym typeface="Arial"/>
                  </a:rPr>
                  <a:t>is the ‘forget gate’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This tells you how much history you want to keep </a:t>
                </a:r>
                <a:br>
                  <a:rPr lang="en-AU" dirty="0">
                    <a:sym typeface="Arial"/>
                  </a:rPr>
                </a:br>
                <a:r>
                  <a:rPr lang="en-AU" dirty="0">
                    <a:sym typeface="Arial"/>
                  </a:rPr>
                  <a:t>and how much to ‘forget’</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𝑥𝑓</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b="0" i="1" smtClean="0">
                        <a:latin typeface="Cambria Math" panose="02040503050406030204" pitchFamily="18" charset="0"/>
                      </a:rPr>
                      <m:t> </m:t>
                    </m:r>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𝑊</m:t>
                        </m:r>
                      </m:e>
                      <m:sub>
                        <m:r>
                          <a:rPr lang="en-AU" b="0" i="1" smtClean="0">
                            <a:latin typeface="Cambria Math" panose="02040503050406030204" pitchFamily="18" charset="0"/>
                          </a:rPr>
                          <m:t>h𝑓</m:t>
                        </m:r>
                      </m:sub>
                      <m:sup>
                        <m:r>
                          <a:rPr lang="en-AU" b="0" i="1" smtClean="0">
                            <a:latin typeface="Cambria Math" panose="02040503050406030204" pitchFamily="18" charset="0"/>
                          </a:rPr>
                          <m:t>𝑇</m:t>
                        </m:r>
                      </m:sup>
                    </m:sSubSup>
                    <m:r>
                      <a:rPr lang="en-AU" b="0" i="1" smtClean="0">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𝑓</m:t>
                        </m:r>
                      </m:sub>
                    </m:sSub>
                    <m:r>
                      <a:rPr lang="en-AU" b="0" i="1" smtClean="0">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𝑖</m:t>
                        </m:r>
                      </m:e>
                      <m:sub>
                        <m:r>
                          <a:rPr lang="en-AU" i="1" dirty="0">
                            <a:latin typeface="Cambria Math" panose="02040503050406030204" pitchFamily="18" charset="0"/>
                            <a:sym typeface="Arial"/>
                          </a:rPr>
                          <m:t>𝑡</m:t>
                        </m:r>
                      </m:sub>
                    </m:sSub>
                  </m:oMath>
                </a14:m>
                <a:r>
                  <a:rPr lang="en-AU" dirty="0">
                    <a:sym typeface="Arial"/>
                  </a:rPr>
                  <a:t> is the ‘input gate’</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𝑖</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b="0" i="1" smtClean="0">
                                <a:latin typeface="Cambria Math" panose="02040503050406030204" pitchFamily="18" charset="0"/>
                              </a:rPr>
                              <m:t>𝑖</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𝑖</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𝑖</m:t>
                        </m:r>
                      </m:sub>
                    </m:sSub>
                    <m:r>
                      <a:rPr lang="en-AU" i="1">
                        <a:latin typeface="Cambria Math" panose="02040503050406030204" pitchFamily="18" charset="0"/>
                      </a:rPr>
                      <m:t>)</m:t>
                    </m:r>
                  </m:oMath>
                </a14:m>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How much to information to update</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acc>
                          <m:accPr>
                            <m:chr m:val="̃"/>
                            <m:ctrlPr>
                              <a:rPr lang="en-AU" i="1" dirty="0" smtClean="0">
                                <a:latin typeface="Cambria Math" panose="02040503050406030204" pitchFamily="18" charset="0"/>
                                <a:sym typeface="Arial"/>
                              </a:rPr>
                            </m:ctrlPr>
                          </m:accPr>
                          <m:e>
                            <m:r>
                              <a:rPr lang="en-AU" b="0" i="1" dirty="0" smtClean="0">
                                <a:latin typeface="Cambria Math" panose="02040503050406030204" pitchFamily="18" charset="0"/>
                                <a:sym typeface="Arial"/>
                              </a:rPr>
                              <m:t>𝐶</m:t>
                            </m:r>
                          </m:e>
                        </m:acc>
                      </m:e>
                      <m:sub>
                        <m:r>
                          <a:rPr lang="en-AU" i="1" dirty="0">
                            <a:latin typeface="Cambria Math" panose="02040503050406030204" pitchFamily="18" charset="0"/>
                            <a:sym typeface="Arial"/>
                          </a:rPr>
                          <m:t>𝑡</m:t>
                        </m:r>
                      </m:sub>
                    </m:sSub>
                  </m:oMath>
                </a14:m>
                <a:r>
                  <a:rPr lang="en-AU" dirty="0">
                    <a:sym typeface="Arial"/>
                  </a:rPr>
                  <a:t> is the intermediary memory state, letting through memory</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acc>
                          <m:accPr>
                            <m:chr m:val="̃"/>
                            <m:ctrlPr>
                              <a:rPr lang="en-AU" i="1" dirty="0">
                                <a:latin typeface="Cambria Math" panose="02040503050406030204" pitchFamily="18" charset="0"/>
                                <a:sym typeface="Arial"/>
                              </a:rPr>
                            </m:ctrlPr>
                          </m:accPr>
                          <m:e>
                            <m:r>
                              <a:rPr lang="en-AU" i="1" dirty="0">
                                <a:latin typeface="Cambria Math" panose="02040503050406030204" pitchFamily="18" charset="0"/>
                                <a:sym typeface="Arial"/>
                              </a:rPr>
                              <m:t>𝐶</m:t>
                            </m:r>
                          </m:e>
                        </m:acc>
                      </m:e>
                      <m:sub>
                        <m:r>
                          <a:rPr lang="en-AU" i="1" dirty="0">
                            <a:latin typeface="Cambria Math" panose="02040503050406030204" pitchFamily="18" charset="0"/>
                            <a:sym typeface="Arial"/>
                          </a:rPr>
                          <m:t>𝑡</m:t>
                        </m:r>
                      </m:sub>
                    </m:sSub>
                    <m:r>
                      <a:rPr lang="en-GB" i="1">
                        <a:latin typeface="Cambria Math" panose="02040503050406030204" pitchFamily="18" charset="0"/>
                      </a:rPr>
                      <m:t>=</m:t>
                    </m:r>
                    <m:r>
                      <a:rPr lang="en-AU" b="0" i="1" smtClean="0">
                        <a:latin typeface="Cambria Math" panose="02040503050406030204" pitchFamily="18" charset="0"/>
                      </a:rPr>
                      <m:t>𝑡𝑎𝑛h</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i="1">
                                <a:latin typeface="Cambria Math" panose="02040503050406030204" pitchFamily="18" charset="0"/>
                              </a:rPr>
                              <m:t>𝐶</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𝐶</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𝐶</m:t>
                        </m:r>
                      </m:sub>
                    </m:sSub>
                    <m:r>
                      <a:rPr lang="en-AU" i="1">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smtClean="0">
                            <a:latin typeface="Cambria Math" panose="02040503050406030204" pitchFamily="18" charset="0"/>
                            <a:sym typeface="Arial"/>
                          </a:rPr>
                        </m:ctrlPr>
                      </m:sSubPr>
                      <m:e>
                        <m:r>
                          <a:rPr lang="en-AU" b="0" i="1" dirty="0" smtClean="0">
                            <a:latin typeface="Cambria Math" panose="02040503050406030204" pitchFamily="18" charset="0"/>
                            <a:sym typeface="Arial"/>
                          </a:rPr>
                          <m:t>𝑜</m:t>
                        </m:r>
                      </m:e>
                      <m:sub>
                        <m:r>
                          <a:rPr lang="en-AU" i="1" dirty="0">
                            <a:latin typeface="Cambria Math" panose="02040503050406030204" pitchFamily="18" charset="0"/>
                            <a:sym typeface="Arial"/>
                          </a:rPr>
                          <m:t>𝑡</m:t>
                        </m:r>
                      </m:sub>
                    </m:sSub>
                  </m:oMath>
                </a14:m>
                <a:r>
                  <a:rPr lang="en-AU" dirty="0">
                    <a:sym typeface="Arial"/>
                  </a:rPr>
                  <a:t> is the ‘output gate’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What needs to be given as output</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𝑜</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b="0" i="1" smtClean="0">
                                <a:latin typeface="Cambria Math" panose="02040503050406030204" pitchFamily="18" charset="0"/>
                              </a:rPr>
                              <m:t>𝑜</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𝑜</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𝑜</m:t>
                        </m:r>
                      </m:sub>
                    </m:sSub>
                    <m:r>
                      <a:rPr lang="en-AU" i="1">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So the final output is:</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𝐶</m:t>
                        </m:r>
                      </m:e>
                      <m:sub>
                        <m:r>
                          <a:rPr lang="en-AU" i="1" dirty="0">
                            <a:latin typeface="Cambria Math" panose="02040503050406030204" pitchFamily="18" charset="0"/>
                            <a:sym typeface="Arial"/>
                          </a:rPr>
                          <m:t>𝑡</m:t>
                        </m:r>
                      </m:sub>
                    </m:sSub>
                  </m:oMath>
                </a14:m>
                <a:r>
                  <a:rPr lang="en-AU" dirty="0">
                    <a:sym typeface="Arial"/>
                  </a:rPr>
                  <a:t> (Cell State or long term) = </a:t>
                </a: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𝑖</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AU" i="1" dirty="0">
                            <a:latin typeface="Cambria Math" panose="02040503050406030204" pitchFamily="18" charset="0"/>
                            <a:sym typeface="Arial"/>
                          </a:rPr>
                        </m:ctrlPr>
                      </m:sSubPr>
                      <m:e>
                        <m:acc>
                          <m:accPr>
                            <m:chr m:val="̃"/>
                            <m:ctrlPr>
                              <a:rPr lang="en-AU" i="1" dirty="0">
                                <a:latin typeface="Cambria Math" panose="02040503050406030204" pitchFamily="18" charset="0"/>
                                <a:sym typeface="Arial"/>
                              </a:rPr>
                            </m:ctrlPr>
                          </m:accPr>
                          <m:e>
                            <m:r>
                              <a:rPr lang="en-AU" i="1" dirty="0">
                                <a:latin typeface="Cambria Math" panose="02040503050406030204" pitchFamily="18" charset="0"/>
                                <a:sym typeface="Arial"/>
                              </a:rPr>
                              <m:t>𝐶</m:t>
                            </m:r>
                          </m:e>
                        </m:acc>
                      </m:e>
                      <m:sub>
                        <m:r>
                          <a:rPr lang="en-AU" i="1" dirty="0">
                            <a:latin typeface="Cambria Math" panose="02040503050406030204" pitchFamily="18" charset="0"/>
                            <a:sym typeface="Arial"/>
                          </a:rPr>
                          <m:t>𝑡</m:t>
                        </m:r>
                      </m:sub>
                    </m:sSub>
                  </m:oMath>
                </a14:m>
                <a:endParaRPr lang="en-AU" dirty="0"/>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AU" b="0" i="1" smtClean="0">
                            <a:latin typeface="Cambria Math" panose="02040503050406030204" pitchFamily="18" charset="0"/>
                          </a:rPr>
                          <m:t> </m:t>
                        </m:r>
                      </m:sub>
                    </m:sSub>
                  </m:oMath>
                </a14:m>
                <a:r>
                  <a:rPr lang="en-AU" dirty="0">
                    <a:sym typeface="Arial"/>
                  </a:rPr>
                  <a:t> (Hidden State or short term) </a:t>
                </a:r>
                <a14:m>
                  <m:oMath xmlns:m="http://schemas.openxmlformats.org/officeDocument/2006/math">
                    <m:r>
                      <a:rPr lang="en-AU"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𝑡𝑎𝑛h</m:t>
                    </m:r>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𝑜</m:t>
                        </m:r>
                      </m:e>
                      <m:sub>
                        <m:r>
                          <a:rPr lang="en-GB" i="1">
                            <a:latin typeface="Cambria Math" panose="02040503050406030204" pitchFamily="18" charset="0"/>
                          </a:rPr>
                          <m:t>𝑡</m:t>
                        </m:r>
                      </m:sub>
                    </m:sSub>
                  </m:oMath>
                </a14:m>
                <a:br>
                  <a:rPr lang="en-AU" dirty="0">
                    <a:sym typeface="Arial"/>
                  </a:rPr>
                </a:br>
                <a:endParaRPr lang="en-AU" dirty="0">
                  <a:sym typeface="Arial"/>
                </a:endParaRPr>
              </a:p>
            </p:txBody>
          </p:sp>
        </mc:Choice>
        <mc:Fallback xmlns="">
          <p:sp>
            <p:nvSpPr>
              <p:cNvPr id="7" name="Google Shape;354;p40">
                <a:extLst>
                  <a:ext uri="{FF2B5EF4-FFF2-40B4-BE49-F238E27FC236}">
                    <a16:creationId xmlns:a16="http://schemas.microsoft.com/office/drawing/2014/main" id="{6340B358-83BF-6541-B614-9D6E26C114D3}"/>
                  </a:ext>
                </a:extLst>
              </p:cNvPr>
              <p:cNvSpPr txBox="1">
                <a:spLocks noRot="1" noChangeAspect="1" noMove="1" noResize="1" noEditPoints="1" noAdjustHandles="1" noChangeArrowheads="1" noChangeShapeType="1" noTextEdit="1"/>
              </p:cNvSpPr>
              <p:nvPr/>
            </p:nvSpPr>
            <p:spPr>
              <a:xfrm>
                <a:off x="170448" y="1071710"/>
                <a:ext cx="6499859" cy="5377216"/>
              </a:xfrm>
              <a:prstGeom prst="rect">
                <a:avLst/>
              </a:prstGeom>
              <a:blipFill>
                <a:blip r:embed="rId4"/>
                <a:stretch>
                  <a:fillRect t="-708"/>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8702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LSTM IN Summary</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image21.png">
            <a:extLst>
              <a:ext uri="{FF2B5EF4-FFF2-40B4-BE49-F238E27FC236}">
                <a16:creationId xmlns:a16="http://schemas.microsoft.com/office/drawing/2014/main" id="{E90B26E9-3135-3944-9CB0-DB560E379319}"/>
              </a:ext>
            </a:extLst>
          </p:cNvPr>
          <p:cNvPicPr/>
          <p:nvPr/>
        </p:nvPicPr>
        <p:blipFill>
          <a:blip r:embed="rId3"/>
          <a:srcRect/>
          <a:stretch>
            <a:fillRect/>
          </a:stretch>
        </p:blipFill>
        <p:spPr>
          <a:xfrm>
            <a:off x="6075746" y="254941"/>
            <a:ext cx="2572753" cy="1633538"/>
          </a:xfrm>
          <a:prstGeom prst="rect">
            <a:avLst/>
          </a:prstGeom>
          <a:ln/>
        </p:spPr>
      </p:pic>
      <mc:AlternateContent xmlns:mc="http://schemas.openxmlformats.org/markup-compatibility/2006" xmlns:a14="http://schemas.microsoft.com/office/drawing/2010/main">
        <mc:Choice Requires="a14">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86628" y="2023231"/>
                <a:ext cx="8790672" cy="258726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smtClean="0">
                            <a:latin typeface="Cambria Math" panose="02040503050406030204" pitchFamily="18" charset="0"/>
                            <a:sym typeface="Arial"/>
                          </a:rPr>
                        </m:ctrlPr>
                      </m:sSubPr>
                      <m:e>
                        <m:r>
                          <a:rPr lang="en-AU" b="0" i="1" dirty="0" smtClean="0">
                            <a:latin typeface="Cambria Math" panose="02040503050406030204" pitchFamily="18" charset="0"/>
                            <a:sym typeface="Arial"/>
                          </a:rPr>
                          <m:t>𝑓</m:t>
                        </m:r>
                      </m:e>
                      <m:sub>
                        <m:r>
                          <a:rPr lang="en-AU" i="1" dirty="0">
                            <a:latin typeface="Cambria Math" panose="02040503050406030204" pitchFamily="18" charset="0"/>
                            <a:sym typeface="Arial"/>
                          </a:rPr>
                          <m:t>𝑡</m:t>
                        </m:r>
                      </m:sub>
                    </m:sSub>
                    <m:r>
                      <a:rPr lang="en-AU" b="0" i="1" dirty="0" smtClean="0">
                        <a:latin typeface="Cambria Math" panose="02040503050406030204" pitchFamily="18" charset="0"/>
                        <a:sym typeface="Arial"/>
                      </a:rPr>
                      <m:t> </m:t>
                    </m:r>
                  </m:oMath>
                </a14:m>
                <a:r>
                  <a:rPr lang="en-AU" dirty="0">
                    <a:sym typeface="Arial"/>
                  </a:rPr>
                  <a:t>is the ‘forget gate’ </a:t>
                </a: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𝑥𝑓</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b="0" i="1" smtClean="0">
                        <a:latin typeface="Cambria Math" panose="02040503050406030204" pitchFamily="18" charset="0"/>
                      </a:rPr>
                      <m:t> </m:t>
                    </m:r>
                    <m:sSubSup>
                      <m:sSubSupPr>
                        <m:ctrlPr>
                          <a:rPr lang="en-AU" b="0" i="1" smtClean="0">
                            <a:latin typeface="Cambria Math" panose="02040503050406030204" pitchFamily="18" charset="0"/>
                          </a:rPr>
                        </m:ctrlPr>
                      </m:sSubSupPr>
                      <m:e>
                        <m:r>
                          <a:rPr lang="en-AU" b="0" i="1" smtClean="0">
                            <a:latin typeface="Cambria Math" panose="02040503050406030204" pitchFamily="18" charset="0"/>
                          </a:rPr>
                          <m:t>𝑊</m:t>
                        </m:r>
                      </m:e>
                      <m:sub>
                        <m:r>
                          <a:rPr lang="en-AU" b="0" i="1" smtClean="0">
                            <a:latin typeface="Cambria Math" panose="02040503050406030204" pitchFamily="18" charset="0"/>
                          </a:rPr>
                          <m:t>h𝑓</m:t>
                        </m:r>
                      </m:sub>
                      <m:sup>
                        <m:r>
                          <a:rPr lang="en-AU" b="0" i="1" smtClean="0">
                            <a:latin typeface="Cambria Math" panose="02040503050406030204" pitchFamily="18" charset="0"/>
                          </a:rPr>
                          <m:t>𝑇</m:t>
                        </m:r>
                      </m:sup>
                    </m:sSubSup>
                    <m:r>
                      <a:rPr lang="en-AU" b="0" i="1" smtClean="0">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b="0" i="1" smtClean="0">
                        <a:latin typeface="Cambria Math" panose="02040503050406030204" pitchFamily="18" charset="0"/>
                      </a:rPr>
                      <m:t> </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𝑏</m:t>
                        </m:r>
                      </m:e>
                      <m:sub>
                        <m:r>
                          <a:rPr lang="en-AU" b="0" i="1" smtClean="0">
                            <a:latin typeface="Cambria Math" panose="02040503050406030204" pitchFamily="18" charset="0"/>
                          </a:rPr>
                          <m:t>𝑓</m:t>
                        </m:r>
                      </m:sub>
                    </m:sSub>
                    <m:r>
                      <a:rPr lang="en-AU" b="0" i="1" smtClean="0">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𝑖</m:t>
                        </m:r>
                      </m:e>
                      <m:sub>
                        <m:r>
                          <a:rPr lang="en-AU" i="1" dirty="0">
                            <a:latin typeface="Cambria Math" panose="02040503050406030204" pitchFamily="18" charset="0"/>
                            <a:sym typeface="Arial"/>
                          </a:rPr>
                          <m:t>𝑡</m:t>
                        </m:r>
                      </m:sub>
                    </m:sSub>
                  </m:oMath>
                </a14:m>
                <a:r>
                  <a:rPr lang="en-AU" dirty="0">
                    <a:sym typeface="Arial"/>
                  </a:rPr>
                  <a:t> is the ‘input gate’ </a:t>
                </a: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𝑖</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b="0" i="1" smtClean="0">
                                <a:latin typeface="Cambria Math" panose="02040503050406030204" pitchFamily="18" charset="0"/>
                              </a:rPr>
                              <m:t>𝑖</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𝑖</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𝑖</m:t>
                        </m:r>
                      </m:sub>
                    </m:sSub>
                    <m:r>
                      <a:rPr lang="en-AU" i="1">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acc>
                          <m:accPr>
                            <m:chr m:val="̃"/>
                            <m:ctrlPr>
                              <a:rPr lang="en-AU" i="1" dirty="0" smtClean="0">
                                <a:latin typeface="Cambria Math" panose="02040503050406030204" pitchFamily="18" charset="0"/>
                                <a:sym typeface="Arial"/>
                              </a:rPr>
                            </m:ctrlPr>
                          </m:accPr>
                          <m:e>
                            <m:r>
                              <a:rPr lang="en-AU" b="0" i="1" dirty="0" smtClean="0">
                                <a:latin typeface="Cambria Math" panose="02040503050406030204" pitchFamily="18" charset="0"/>
                                <a:sym typeface="Arial"/>
                              </a:rPr>
                              <m:t>𝐶</m:t>
                            </m:r>
                          </m:e>
                        </m:acc>
                      </m:e>
                      <m:sub>
                        <m:r>
                          <a:rPr lang="en-AU" i="1" dirty="0">
                            <a:latin typeface="Cambria Math" panose="02040503050406030204" pitchFamily="18" charset="0"/>
                            <a:sym typeface="Arial"/>
                          </a:rPr>
                          <m:t>𝑡</m:t>
                        </m:r>
                      </m:sub>
                    </m:sSub>
                  </m:oMath>
                </a14:m>
                <a:r>
                  <a:rPr lang="en-AU" dirty="0">
                    <a:sym typeface="Arial"/>
                  </a:rPr>
                  <a:t> is the ‘intermediate memory’  = </a:t>
                </a:r>
                <a14:m>
                  <m:oMath xmlns:m="http://schemas.openxmlformats.org/officeDocument/2006/math">
                    <m:sSub>
                      <m:sSubPr>
                        <m:ctrlPr>
                          <a:rPr lang="en-AU" i="1" dirty="0">
                            <a:latin typeface="Cambria Math" panose="02040503050406030204" pitchFamily="18" charset="0"/>
                            <a:sym typeface="Arial"/>
                          </a:rPr>
                        </m:ctrlPr>
                      </m:sSubPr>
                      <m:e>
                        <m:acc>
                          <m:accPr>
                            <m:chr m:val="̃"/>
                            <m:ctrlPr>
                              <a:rPr lang="en-AU" i="1" dirty="0">
                                <a:latin typeface="Cambria Math" panose="02040503050406030204" pitchFamily="18" charset="0"/>
                                <a:sym typeface="Arial"/>
                              </a:rPr>
                            </m:ctrlPr>
                          </m:accPr>
                          <m:e>
                            <m:r>
                              <a:rPr lang="en-AU" i="1" dirty="0">
                                <a:latin typeface="Cambria Math" panose="02040503050406030204" pitchFamily="18" charset="0"/>
                                <a:sym typeface="Arial"/>
                              </a:rPr>
                              <m:t>𝐶</m:t>
                            </m:r>
                          </m:e>
                        </m:acc>
                      </m:e>
                      <m:sub>
                        <m:r>
                          <a:rPr lang="en-AU" i="1" dirty="0">
                            <a:latin typeface="Cambria Math" panose="02040503050406030204" pitchFamily="18" charset="0"/>
                            <a:sym typeface="Arial"/>
                          </a:rPr>
                          <m:t>𝑡</m:t>
                        </m:r>
                      </m:sub>
                    </m:sSub>
                    <m:r>
                      <a:rPr lang="en-GB" i="1">
                        <a:latin typeface="Cambria Math" panose="02040503050406030204" pitchFamily="18" charset="0"/>
                      </a:rPr>
                      <m:t>=</m:t>
                    </m:r>
                    <m:r>
                      <a:rPr lang="en-AU" b="0" i="1" smtClean="0">
                        <a:latin typeface="Cambria Math" panose="02040503050406030204" pitchFamily="18" charset="0"/>
                      </a:rPr>
                      <m:t>𝑡𝑎𝑛h</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i="1">
                                <a:latin typeface="Cambria Math" panose="02040503050406030204" pitchFamily="18" charset="0"/>
                              </a:rPr>
                              <m:t>𝐶</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𝐶</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𝐶</m:t>
                        </m:r>
                      </m:sub>
                    </m:sSub>
                    <m:r>
                      <a:rPr lang="en-AU" i="1">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smtClean="0">
                            <a:latin typeface="Cambria Math" panose="02040503050406030204" pitchFamily="18" charset="0"/>
                            <a:sym typeface="Arial"/>
                          </a:rPr>
                        </m:ctrlPr>
                      </m:sSubPr>
                      <m:e>
                        <m:r>
                          <a:rPr lang="en-AU" b="0" i="1" dirty="0" smtClean="0">
                            <a:latin typeface="Cambria Math" panose="02040503050406030204" pitchFamily="18" charset="0"/>
                            <a:sym typeface="Arial"/>
                          </a:rPr>
                          <m:t>𝑜</m:t>
                        </m:r>
                      </m:e>
                      <m:sub>
                        <m:r>
                          <a:rPr lang="en-AU" i="1" dirty="0">
                            <a:latin typeface="Cambria Math" panose="02040503050406030204" pitchFamily="18" charset="0"/>
                            <a:sym typeface="Arial"/>
                          </a:rPr>
                          <m:t>𝑡</m:t>
                        </m:r>
                      </m:sub>
                    </m:sSub>
                  </m:oMath>
                </a14:m>
                <a:r>
                  <a:rPr lang="en-AU" dirty="0">
                    <a:sym typeface="Arial"/>
                  </a:rPr>
                  <a:t> is the ‘output gate’ = </a:t>
                </a:r>
                <a14:m>
                  <m:oMath xmlns:m="http://schemas.openxmlformats.org/officeDocument/2006/math">
                    <m:sSub>
                      <m:sSubPr>
                        <m:ctrlPr>
                          <a:rPr lang="en-AU" i="1">
                            <a:latin typeface="Cambria Math" panose="02040503050406030204" pitchFamily="18" charset="0"/>
                          </a:rPr>
                        </m:ctrlPr>
                      </m:sSubPr>
                      <m:e>
                        <m:r>
                          <a:rPr lang="en-AU" b="0" i="1" smtClean="0">
                            <a:latin typeface="Cambria Math" panose="02040503050406030204" pitchFamily="18" charset="0"/>
                          </a:rPr>
                          <m:t>𝑜</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GB" i="1">
                        <a:latin typeface="Cambria Math" panose="02040503050406030204" pitchFamily="18" charset="0"/>
                      </a:rPr>
                      <m:t>𝜎</m:t>
                    </m:r>
                    <m:r>
                      <a:rPr lang="en-GB" i="1">
                        <a:latin typeface="Cambria Math" panose="02040503050406030204" pitchFamily="18" charset="0"/>
                      </a:rPr>
                      <m:t>(</m:t>
                    </m:r>
                    <m:sSub>
                      <m:sSubPr>
                        <m:ctrlPr>
                          <a:rPr lang="en-AU" i="1">
                            <a:latin typeface="Cambria Math" panose="02040503050406030204" pitchFamily="18" charset="0"/>
                          </a:rPr>
                        </m:ctrlPr>
                      </m:sSubPr>
                      <m:e>
                        <m:sSubSup>
                          <m:sSubSupPr>
                            <m:ctrlPr>
                              <a:rPr lang="en-AU" i="1">
                                <a:latin typeface="Cambria Math" panose="02040503050406030204" pitchFamily="18" charset="0"/>
                              </a:rPr>
                            </m:ctrlPr>
                          </m:sSubSupPr>
                          <m:e>
                            <m:r>
                              <a:rPr lang="en-GB" i="1">
                                <a:latin typeface="Cambria Math" panose="02040503050406030204" pitchFamily="18" charset="0"/>
                              </a:rPr>
                              <m:t>𝑊</m:t>
                            </m:r>
                          </m:e>
                          <m:sub>
                            <m:r>
                              <a:rPr lang="en-GB" i="1">
                                <a:latin typeface="Cambria Math" panose="02040503050406030204" pitchFamily="18" charset="0"/>
                              </a:rPr>
                              <m:t>𝑥</m:t>
                            </m:r>
                            <m:r>
                              <a:rPr lang="en-AU" b="0" i="1" smtClean="0">
                                <a:latin typeface="Cambria Math" panose="02040503050406030204" pitchFamily="18" charset="0"/>
                              </a:rPr>
                              <m:t>𝑜</m:t>
                            </m:r>
                          </m:sub>
                          <m:sup>
                            <m:r>
                              <a:rPr lang="en-GB" i="1">
                                <a:latin typeface="Cambria Math" panose="02040503050406030204" pitchFamily="18" charset="0"/>
                              </a:rPr>
                              <m:t>𝑇</m:t>
                            </m:r>
                          </m:sup>
                        </m:sSubSup>
                        <m:r>
                          <a:rPr lang="en-GB" i="1">
                            <a:latin typeface="Cambria Math" panose="02040503050406030204" pitchFamily="18" charset="0"/>
                          </a:rPr>
                          <m:t>∗</m:t>
                        </m:r>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 </m:t>
                        </m:r>
                      </m:sub>
                    </m:sSub>
                    <m:r>
                      <a:rPr lang="en-GB" i="1">
                        <a:latin typeface="Cambria Math" panose="02040503050406030204" pitchFamily="18" charset="0"/>
                      </a:rPr>
                      <m:t>+</m:t>
                    </m:r>
                    <m:r>
                      <a:rPr lang="en-AU" i="1">
                        <a:latin typeface="Cambria Math" panose="02040503050406030204" pitchFamily="18" charset="0"/>
                      </a:rPr>
                      <m:t> </m:t>
                    </m:r>
                    <m:sSubSup>
                      <m:sSubSupPr>
                        <m:ctrlPr>
                          <a:rPr lang="en-AU" i="1">
                            <a:latin typeface="Cambria Math" panose="02040503050406030204" pitchFamily="18" charset="0"/>
                          </a:rPr>
                        </m:ctrlPr>
                      </m:sSubSupPr>
                      <m:e>
                        <m:r>
                          <a:rPr lang="en-AU" i="1">
                            <a:latin typeface="Cambria Math" panose="02040503050406030204" pitchFamily="18" charset="0"/>
                          </a:rPr>
                          <m:t>𝑊</m:t>
                        </m:r>
                      </m:e>
                      <m:sub>
                        <m:r>
                          <a:rPr lang="en-AU" i="1">
                            <a:latin typeface="Cambria Math" panose="02040503050406030204" pitchFamily="18" charset="0"/>
                          </a:rPr>
                          <m:t>h</m:t>
                        </m:r>
                        <m:r>
                          <a:rPr lang="en-AU" b="0" i="1" smtClean="0">
                            <a:latin typeface="Cambria Math" panose="02040503050406030204" pitchFamily="18" charset="0"/>
                          </a:rPr>
                          <m:t>𝑜</m:t>
                        </m:r>
                      </m:sub>
                      <m:sup>
                        <m:r>
                          <a:rPr lang="en-AU" i="1">
                            <a:latin typeface="Cambria Math" panose="02040503050406030204" pitchFamily="18" charset="0"/>
                          </a:rPr>
                          <m:t>𝑇</m:t>
                        </m:r>
                      </m:sup>
                    </m:sSubSup>
                    <m:r>
                      <a:rPr lang="en-AU" i="1">
                        <a:latin typeface="Cambria Math" panose="02040503050406030204" pitchFamily="18" charset="0"/>
                      </a:rPr>
                      <m:t>∗ </m:t>
                    </m:r>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r>
                      <a:rPr lang="en-AU" i="1">
                        <a:latin typeface="Cambria Math" panose="02040503050406030204" pitchFamily="18" charset="0"/>
                      </a:rPr>
                      <m:t> </m:t>
                    </m:r>
                    <m:sSub>
                      <m:sSubPr>
                        <m:ctrlPr>
                          <a:rPr lang="en-AU" i="1">
                            <a:latin typeface="Cambria Math" panose="02040503050406030204" pitchFamily="18" charset="0"/>
                          </a:rPr>
                        </m:ctrlPr>
                      </m:sSubPr>
                      <m:e>
                        <m:r>
                          <a:rPr lang="en-AU" i="1">
                            <a:latin typeface="Cambria Math" panose="02040503050406030204" pitchFamily="18" charset="0"/>
                          </a:rPr>
                          <m:t>𝑏</m:t>
                        </m:r>
                      </m:e>
                      <m:sub>
                        <m:r>
                          <a:rPr lang="en-AU" b="0" i="1" smtClean="0">
                            <a:latin typeface="Cambria Math" panose="02040503050406030204" pitchFamily="18" charset="0"/>
                          </a:rPr>
                          <m:t>𝑜</m:t>
                        </m:r>
                      </m:sub>
                    </m:sSub>
                    <m:r>
                      <a:rPr lang="en-AU" i="1">
                        <a:latin typeface="Cambria Math" panose="02040503050406030204" pitchFamily="18" charset="0"/>
                      </a:rPr>
                      <m:t>)</m:t>
                    </m:r>
                  </m:oMath>
                </a14:m>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So the final output is:</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dirty="0">
                            <a:latin typeface="Cambria Math" panose="02040503050406030204" pitchFamily="18" charset="0"/>
                            <a:sym typeface="Arial"/>
                          </a:rPr>
                        </m:ctrlPr>
                      </m:sSubPr>
                      <m:e>
                        <m:r>
                          <a:rPr lang="en-AU" b="0" i="1" dirty="0" smtClean="0">
                            <a:latin typeface="Cambria Math" panose="02040503050406030204" pitchFamily="18" charset="0"/>
                            <a:sym typeface="Arial"/>
                          </a:rPr>
                          <m:t>𝐶</m:t>
                        </m:r>
                      </m:e>
                      <m:sub>
                        <m:r>
                          <a:rPr lang="en-AU" i="1" dirty="0">
                            <a:latin typeface="Cambria Math" panose="02040503050406030204" pitchFamily="18" charset="0"/>
                            <a:sym typeface="Arial"/>
                          </a:rPr>
                          <m:t>𝑡</m:t>
                        </m:r>
                      </m:sub>
                    </m:sSub>
                  </m:oMath>
                </a14:m>
                <a:r>
                  <a:rPr lang="en-AU" dirty="0">
                    <a:sym typeface="Arial"/>
                  </a:rPr>
                  <a:t> (long term) = </a:t>
                </a: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r>
                          <a:rPr lang="en-GB" i="1">
                            <a:latin typeface="Cambria Math" panose="02040503050406030204" pitchFamily="18" charset="0"/>
                          </a:rPr>
                          <m:t>−1</m:t>
                        </m:r>
                      </m:sub>
                    </m:sSub>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𝑖</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AU" i="1" dirty="0">
                            <a:latin typeface="Cambria Math" panose="02040503050406030204" pitchFamily="18" charset="0"/>
                            <a:sym typeface="Arial"/>
                          </a:rPr>
                        </m:ctrlPr>
                      </m:sSubPr>
                      <m:e>
                        <m:acc>
                          <m:accPr>
                            <m:chr m:val="̃"/>
                            <m:ctrlPr>
                              <a:rPr lang="en-AU" i="1" dirty="0">
                                <a:latin typeface="Cambria Math" panose="02040503050406030204" pitchFamily="18" charset="0"/>
                                <a:sym typeface="Arial"/>
                              </a:rPr>
                            </m:ctrlPr>
                          </m:accPr>
                          <m:e>
                            <m:r>
                              <a:rPr lang="en-AU" i="1" dirty="0">
                                <a:latin typeface="Cambria Math" panose="02040503050406030204" pitchFamily="18" charset="0"/>
                                <a:sym typeface="Arial"/>
                              </a:rPr>
                              <m:t>𝐶</m:t>
                            </m:r>
                          </m:e>
                        </m:acc>
                      </m:e>
                      <m:sub>
                        <m:r>
                          <a:rPr lang="en-AU" i="1" dirty="0">
                            <a:latin typeface="Cambria Math" panose="02040503050406030204" pitchFamily="18" charset="0"/>
                            <a:sym typeface="Arial"/>
                          </a:rPr>
                          <m:t>𝑡</m:t>
                        </m:r>
                      </m:sub>
                    </m:sSub>
                  </m:oMath>
                </a14:m>
                <a:endParaRPr lang="en-AU" dirty="0"/>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AU" b="0" i="1" smtClean="0">
                            <a:latin typeface="Cambria Math" panose="02040503050406030204" pitchFamily="18" charset="0"/>
                          </a:rPr>
                          <m:t> </m:t>
                        </m:r>
                      </m:sub>
                    </m:sSub>
                  </m:oMath>
                </a14:m>
                <a:r>
                  <a:rPr lang="en-AU" dirty="0">
                    <a:sym typeface="Arial"/>
                  </a:rPr>
                  <a:t> (short term) </a:t>
                </a:r>
                <a14:m>
                  <m:oMath xmlns:m="http://schemas.openxmlformats.org/officeDocument/2006/math">
                    <m:r>
                      <a:rPr lang="en-AU"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𝑡𝑎𝑛h</m:t>
                    </m:r>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𝑡</m:t>
                        </m:r>
                      </m:sub>
                    </m:sSub>
                    <m:r>
                      <a:rPr lang="en-GB" i="1">
                        <a:latin typeface="Cambria Math" panose="02040503050406030204" pitchFamily="18" charset="0"/>
                      </a:rPr>
                      <m:t>)⊗</m:t>
                    </m:r>
                    <m:sSub>
                      <m:sSubPr>
                        <m:ctrlPr>
                          <a:rPr lang="en-AU" i="1">
                            <a:latin typeface="Cambria Math" panose="02040503050406030204" pitchFamily="18" charset="0"/>
                          </a:rPr>
                        </m:ctrlPr>
                      </m:sSubPr>
                      <m:e>
                        <m:r>
                          <a:rPr lang="en-GB" i="1">
                            <a:latin typeface="Cambria Math" panose="02040503050406030204" pitchFamily="18" charset="0"/>
                          </a:rPr>
                          <m:t>𝑜</m:t>
                        </m:r>
                      </m:e>
                      <m:sub>
                        <m:r>
                          <a:rPr lang="en-GB" i="1">
                            <a:latin typeface="Cambria Math" panose="02040503050406030204" pitchFamily="18" charset="0"/>
                          </a:rPr>
                          <m:t>𝑡</m:t>
                        </m:r>
                      </m:sub>
                    </m:sSub>
                  </m:oMath>
                </a14:m>
                <a:br>
                  <a:rPr lang="en-AU" dirty="0">
                    <a:sym typeface="Arial"/>
                  </a:rPr>
                </a:br>
                <a:endParaRPr lang="en-AU" dirty="0">
                  <a:sym typeface="Arial"/>
                </a:endParaRPr>
              </a:p>
            </p:txBody>
          </p:sp>
        </mc:Choice>
        <mc:Fallback xmlns="">
          <p:sp>
            <p:nvSpPr>
              <p:cNvPr id="7" name="Google Shape;354;p40">
                <a:extLst>
                  <a:ext uri="{FF2B5EF4-FFF2-40B4-BE49-F238E27FC236}">
                    <a16:creationId xmlns:a16="http://schemas.microsoft.com/office/drawing/2014/main" id="{6340B358-83BF-6541-B614-9D6E26C114D3}"/>
                  </a:ext>
                </a:extLst>
              </p:cNvPr>
              <p:cNvSpPr txBox="1">
                <a:spLocks noRot="1" noChangeAspect="1" noMove="1" noResize="1" noEditPoints="1" noAdjustHandles="1" noChangeArrowheads="1" noChangeShapeType="1" noTextEdit="1"/>
              </p:cNvSpPr>
              <p:nvPr/>
            </p:nvSpPr>
            <p:spPr>
              <a:xfrm>
                <a:off x="86628" y="2023231"/>
                <a:ext cx="8790672" cy="2587269"/>
              </a:xfrm>
              <a:prstGeom prst="rect">
                <a:avLst/>
              </a:prstGeom>
              <a:blipFill>
                <a:blip r:embed="rId4"/>
                <a:stretch>
                  <a:fillRect/>
                </a:stretch>
              </a:blipFill>
              <a:ln>
                <a:no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CB0D4AB3-2B2A-5E41-B149-B15E895FB4EB}"/>
              </a:ext>
            </a:extLst>
          </p:cNvPr>
          <p:cNvSpPr txBox="1"/>
          <p:nvPr/>
        </p:nvSpPr>
        <p:spPr>
          <a:xfrm>
            <a:off x="5269020" y="3854707"/>
            <a:ext cx="3379479" cy="1477328"/>
          </a:xfrm>
          <a:prstGeom prst="rect">
            <a:avLst/>
          </a:prstGeom>
          <a:solidFill>
            <a:schemeClr val="accent1">
              <a:lumMod val="40000"/>
              <a:lumOff val="60000"/>
            </a:schemeClr>
          </a:solidFill>
        </p:spPr>
        <p:txBody>
          <a:bodyPr wrap="square" rtlCol="0">
            <a:spAutoFit/>
          </a:bodyPr>
          <a:lstStyle/>
          <a:p>
            <a:pPr algn="ctr"/>
            <a:r>
              <a:rPr lang="en-US" dirty="0"/>
              <a:t>The forget gate is multiplied element wise by the intermediate cell state. Hence at extreme values (0’s and 1’s) it can forget which cells to forget.</a:t>
            </a:r>
          </a:p>
        </p:txBody>
      </p:sp>
      <p:sp>
        <p:nvSpPr>
          <p:cNvPr id="3" name="Oval 2">
            <a:extLst>
              <a:ext uri="{FF2B5EF4-FFF2-40B4-BE49-F238E27FC236}">
                <a16:creationId xmlns:a16="http://schemas.microsoft.com/office/drawing/2014/main" id="{5726FB21-7454-AA4F-A11A-4B20BB8C4B42}"/>
              </a:ext>
            </a:extLst>
          </p:cNvPr>
          <p:cNvSpPr/>
          <p:nvPr/>
        </p:nvSpPr>
        <p:spPr>
          <a:xfrm>
            <a:off x="2146434" y="3744226"/>
            <a:ext cx="1164657" cy="51013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9326846-2B24-8841-9760-93487F6282F2}"/>
              </a:ext>
            </a:extLst>
          </p:cNvPr>
          <p:cNvCxnSpPr/>
          <p:nvPr/>
        </p:nvCxnSpPr>
        <p:spPr>
          <a:xfrm>
            <a:off x="3234088" y="4081112"/>
            <a:ext cx="1848051" cy="712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C9AC92-B69B-264F-AF75-409332AD0415}"/>
              </a:ext>
            </a:extLst>
          </p:cNvPr>
          <p:cNvSpPr txBox="1"/>
          <p:nvPr/>
        </p:nvSpPr>
        <p:spPr>
          <a:xfrm>
            <a:off x="910576" y="5329029"/>
            <a:ext cx="3379479" cy="646331"/>
          </a:xfrm>
          <a:prstGeom prst="rect">
            <a:avLst/>
          </a:prstGeom>
          <a:solidFill>
            <a:schemeClr val="accent1">
              <a:lumMod val="40000"/>
              <a:lumOff val="60000"/>
            </a:schemeClr>
          </a:solidFill>
        </p:spPr>
        <p:txBody>
          <a:bodyPr wrap="square" rtlCol="0">
            <a:spAutoFit/>
          </a:bodyPr>
          <a:lstStyle/>
          <a:p>
            <a:pPr algn="ctr"/>
            <a:r>
              <a:rPr lang="en-US" dirty="0"/>
              <a:t>Similar logic applies to input and intermediate memory gate.</a:t>
            </a:r>
          </a:p>
        </p:txBody>
      </p:sp>
      <p:sp>
        <p:nvSpPr>
          <p:cNvPr id="11" name="Oval 10">
            <a:extLst>
              <a:ext uri="{FF2B5EF4-FFF2-40B4-BE49-F238E27FC236}">
                <a16:creationId xmlns:a16="http://schemas.microsoft.com/office/drawing/2014/main" id="{C02E8F4F-C57C-3340-9930-94D6C44194B9}"/>
              </a:ext>
            </a:extLst>
          </p:cNvPr>
          <p:cNvSpPr/>
          <p:nvPr/>
        </p:nvSpPr>
        <p:spPr>
          <a:xfrm>
            <a:off x="3234088" y="3720162"/>
            <a:ext cx="1164657" cy="510139"/>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EA1AFC-34B3-1F40-8A4C-F635154AB022}"/>
              </a:ext>
            </a:extLst>
          </p:cNvPr>
          <p:cNvCxnSpPr>
            <a:cxnSpLocks/>
          </p:cNvCxnSpPr>
          <p:nvPr/>
        </p:nvCxnSpPr>
        <p:spPr>
          <a:xfrm flipH="1">
            <a:off x="3377656" y="4230301"/>
            <a:ext cx="780457" cy="10154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48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AN ALTERNATE LSTM DIAGRAM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250258" y="1302809"/>
            <a:ext cx="8226992" cy="258726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We can see in the previous formulae that there are a lot of similar operations happening (Weight matrices multiplying by the same things) and then activations over that.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In fact this would be stacked for computation, so we can view a more compact version.</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Note: In this version, the intermediary memory is called the ‘gate gate’ (….)  </a:t>
            </a:r>
            <a:br>
              <a:rPr lang="en-AU" dirty="0">
                <a:sym typeface="Arial"/>
              </a:rPr>
            </a:br>
            <a:endParaRPr lang="en-AU" dirty="0">
              <a:sym typeface="Arial"/>
            </a:endParaRPr>
          </a:p>
        </p:txBody>
      </p:sp>
      <p:sp>
        <p:nvSpPr>
          <p:cNvPr id="8" name="TextBox 7">
            <a:extLst>
              <a:ext uri="{FF2B5EF4-FFF2-40B4-BE49-F238E27FC236}">
                <a16:creationId xmlns:a16="http://schemas.microsoft.com/office/drawing/2014/main" id="{769533FB-FB35-F048-91B4-E0EDE9E48AC5}"/>
              </a:ext>
            </a:extLst>
          </p:cNvPr>
          <p:cNvSpPr txBox="1"/>
          <p:nvPr/>
        </p:nvSpPr>
        <p:spPr>
          <a:xfrm>
            <a:off x="7295949" y="576325"/>
            <a:ext cx="808235" cy="369332"/>
          </a:xfrm>
          <a:prstGeom prst="rect">
            <a:avLst/>
          </a:prstGeom>
          <a:noFill/>
        </p:spPr>
        <p:txBody>
          <a:bodyPr wrap="none" rtlCol="0">
            <a:spAutoFit/>
          </a:bodyPr>
          <a:lstStyle/>
          <a:p>
            <a:r>
              <a:rPr lang="en-US" dirty="0">
                <a:hlinkClick r:id="rId3"/>
              </a:rPr>
              <a:t>source</a:t>
            </a:r>
            <a:endParaRPr lang="en-US" dirty="0"/>
          </a:p>
        </p:txBody>
      </p:sp>
      <p:pic>
        <p:nvPicPr>
          <p:cNvPr id="13" name="Picture 12">
            <a:extLst>
              <a:ext uri="{FF2B5EF4-FFF2-40B4-BE49-F238E27FC236}">
                <a16:creationId xmlns:a16="http://schemas.microsoft.com/office/drawing/2014/main" id="{52F4BA3D-FEE7-1D4F-8800-829277AC8444}"/>
              </a:ext>
            </a:extLst>
          </p:cNvPr>
          <p:cNvPicPr>
            <a:picLocks noChangeAspect="1"/>
          </p:cNvPicPr>
          <p:nvPr/>
        </p:nvPicPr>
        <p:blipFill>
          <a:blip r:embed="rId4"/>
          <a:stretch>
            <a:fillRect/>
          </a:stretch>
        </p:blipFill>
        <p:spPr>
          <a:xfrm>
            <a:off x="1674509" y="3632307"/>
            <a:ext cx="6352673" cy="2632883"/>
          </a:xfrm>
          <a:prstGeom prst="rect">
            <a:avLst/>
          </a:prstGeom>
        </p:spPr>
      </p:pic>
    </p:spTree>
    <p:extLst>
      <p:ext uri="{BB962C8B-B14F-4D97-AF65-F5344CB8AC3E}">
        <p14:creationId xmlns:p14="http://schemas.microsoft.com/office/powerpoint/2010/main" val="32242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AN ALTERNATE LSTM DIAGRAM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96253" y="1260202"/>
                <a:ext cx="5621153" cy="433759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Let’s walk through the steps:</a:t>
                </a:r>
              </a:p>
              <a:p>
                <a:pPr marL="774900" lvl="3" indent="-342900">
                  <a:lnSpc>
                    <a:spcPct val="122222"/>
                  </a:lnSpc>
                  <a:spcAft>
                    <a:spcPts val="0"/>
                  </a:spcAft>
                  <a:buClr>
                    <a:schemeClr val="dk1"/>
                  </a:buClr>
                  <a:buSzPts val="1800"/>
                  <a:buFont typeface="+mj-lt"/>
                  <a:buAutoNum type="arabicPeriod"/>
                </a:pPr>
                <a:r>
                  <a:rPr lang="en-AU" dirty="0">
                    <a:sym typeface="Arial"/>
                  </a:rPr>
                  <a:t>Take previous hidden state </a:t>
                </a:r>
                <a14:m>
                  <m:oMath xmlns:m="http://schemas.openxmlformats.org/officeDocument/2006/math">
                    <m:sSub>
                      <m:sSubPr>
                        <m:ctrlPr>
                          <a:rPr lang="en-AU" b="1" i="1" smtClean="0">
                            <a:solidFill>
                              <a:srgbClr val="7030A0"/>
                            </a:solidFill>
                            <a:latin typeface="Cambria Math" panose="02040503050406030204" pitchFamily="18" charset="0"/>
                          </a:rPr>
                        </m:ctrlPr>
                      </m:sSubPr>
                      <m:e>
                        <m:r>
                          <a:rPr lang="en-AU" b="1" i="1" smtClean="0">
                            <a:solidFill>
                              <a:srgbClr val="7030A0"/>
                            </a:solidFill>
                            <a:latin typeface="Cambria Math" panose="02040503050406030204" pitchFamily="18" charset="0"/>
                          </a:rPr>
                          <m:t>𝒉</m:t>
                        </m:r>
                      </m:e>
                      <m:sub>
                        <m:r>
                          <a:rPr lang="en-GB" b="1" i="1">
                            <a:solidFill>
                              <a:srgbClr val="7030A0"/>
                            </a:solidFill>
                            <a:latin typeface="Cambria Math" panose="02040503050406030204" pitchFamily="18" charset="0"/>
                          </a:rPr>
                          <m:t>𝒕</m:t>
                        </m:r>
                        <m:r>
                          <a:rPr lang="en-GB" b="1" i="1">
                            <a:solidFill>
                              <a:srgbClr val="7030A0"/>
                            </a:solidFill>
                            <a:latin typeface="Cambria Math" panose="02040503050406030204" pitchFamily="18" charset="0"/>
                          </a:rPr>
                          <m:t>−</m:t>
                        </m:r>
                        <m:r>
                          <a:rPr lang="en-GB" b="1" i="1">
                            <a:solidFill>
                              <a:srgbClr val="7030A0"/>
                            </a:solidFill>
                            <a:latin typeface="Cambria Math" panose="02040503050406030204" pitchFamily="18" charset="0"/>
                          </a:rPr>
                          <m:t>𝟏</m:t>
                        </m:r>
                      </m:sub>
                    </m:sSub>
                    <m:r>
                      <a:rPr lang="en-GB" i="1">
                        <a:latin typeface="Cambria Math" panose="02040503050406030204" pitchFamily="18" charset="0"/>
                      </a:rPr>
                      <m:t> </m:t>
                    </m:r>
                  </m:oMath>
                </a14:m>
                <a:r>
                  <a:rPr lang="en-AU" dirty="0">
                    <a:sym typeface="Arial"/>
                  </a:rPr>
                  <a:t>and cell state </a:t>
                </a:r>
                <a14:m>
                  <m:oMath xmlns:m="http://schemas.openxmlformats.org/officeDocument/2006/math">
                    <m:sSub>
                      <m:sSubPr>
                        <m:ctrlPr>
                          <a:rPr lang="en-AU" b="1" i="1" smtClean="0">
                            <a:solidFill>
                              <a:srgbClr val="7030A0"/>
                            </a:solidFill>
                            <a:latin typeface="Cambria Math" panose="02040503050406030204" pitchFamily="18" charset="0"/>
                          </a:rPr>
                        </m:ctrlPr>
                      </m:sSubPr>
                      <m:e>
                        <m:r>
                          <a:rPr lang="en-GB" b="1" i="1">
                            <a:solidFill>
                              <a:srgbClr val="7030A0"/>
                            </a:solidFill>
                            <a:latin typeface="Cambria Math" panose="02040503050406030204" pitchFamily="18" charset="0"/>
                          </a:rPr>
                          <m:t>𝑪</m:t>
                        </m:r>
                      </m:e>
                      <m:sub>
                        <m:r>
                          <a:rPr lang="en-GB" b="1" i="1">
                            <a:solidFill>
                              <a:srgbClr val="7030A0"/>
                            </a:solidFill>
                            <a:latin typeface="Cambria Math" panose="02040503050406030204" pitchFamily="18" charset="0"/>
                          </a:rPr>
                          <m:t>𝒕</m:t>
                        </m:r>
                        <m:r>
                          <a:rPr lang="en-GB" b="1" i="1">
                            <a:solidFill>
                              <a:srgbClr val="7030A0"/>
                            </a:solidFill>
                            <a:latin typeface="Cambria Math" panose="02040503050406030204" pitchFamily="18" charset="0"/>
                          </a:rPr>
                          <m:t>−</m:t>
                        </m:r>
                        <m:r>
                          <a:rPr lang="en-GB" b="1" i="1">
                            <a:solidFill>
                              <a:srgbClr val="7030A0"/>
                            </a:solidFill>
                            <a:latin typeface="Cambria Math" panose="02040503050406030204" pitchFamily="18" charset="0"/>
                          </a:rPr>
                          <m:t>𝟏</m:t>
                        </m:r>
                      </m:sub>
                    </m:sSub>
                  </m:oMath>
                </a14:m>
                <a:endParaRPr lang="en-AU" b="1" dirty="0">
                  <a:sym typeface="Arial"/>
                </a:endParaRPr>
              </a:p>
              <a:p>
                <a:pPr marL="774900" lvl="3" indent="-342900">
                  <a:lnSpc>
                    <a:spcPct val="122222"/>
                  </a:lnSpc>
                  <a:spcAft>
                    <a:spcPts val="0"/>
                  </a:spcAft>
                  <a:buClr>
                    <a:schemeClr val="dk1"/>
                  </a:buClr>
                  <a:buSzPts val="1800"/>
                  <a:buFont typeface="+mj-lt"/>
                  <a:buAutoNum type="arabicPeriod"/>
                </a:pPr>
                <a:r>
                  <a:rPr lang="en-AU" dirty="0">
                    <a:sym typeface="Arial"/>
                  </a:rPr>
                  <a:t>Stack the previous hidden state </a:t>
                </a:r>
                <a14:m>
                  <m:oMath xmlns:m="http://schemas.openxmlformats.org/officeDocument/2006/math">
                    <m:sSub>
                      <m:sSubPr>
                        <m:ctrlPr>
                          <a:rPr lang="en-AU" b="1" i="1">
                            <a:solidFill>
                              <a:srgbClr val="7030A0"/>
                            </a:solidFill>
                            <a:latin typeface="Cambria Math" panose="02040503050406030204" pitchFamily="18" charset="0"/>
                          </a:rPr>
                        </m:ctrlPr>
                      </m:sSubPr>
                      <m:e>
                        <m:r>
                          <a:rPr lang="en-AU" b="1" i="1">
                            <a:solidFill>
                              <a:srgbClr val="7030A0"/>
                            </a:solidFill>
                            <a:latin typeface="Cambria Math" panose="02040503050406030204" pitchFamily="18" charset="0"/>
                          </a:rPr>
                          <m:t>𝒉</m:t>
                        </m:r>
                      </m:e>
                      <m:sub>
                        <m:r>
                          <a:rPr lang="en-GB" b="1" i="1">
                            <a:solidFill>
                              <a:srgbClr val="7030A0"/>
                            </a:solidFill>
                            <a:latin typeface="Cambria Math" panose="02040503050406030204" pitchFamily="18" charset="0"/>
                          </a:rPr>
                          <m:t>𝒕</m:t>
                        </m:r>
                        <m:r>
                          <a:rPr lang="en-GB" b="1" i="1">
                            <a:solidFill>
                              <a:srgbClr val="7030A0"/>
                            </a:solidFill>
                            <a:latin typeface="Cambria Math" panose="02040503050406030204" pitchFamily="18" charset="0"/>
                          </a:rPr>
                          <m:t>−</m:t>
                        </m:r>
                        <m:r>
                          <a:rPr lang="en-GB" b="1" i="1">
                            <a:solidFill>
                              <a:srgbClr val="7030A0"/>
                            </a:solidFill>
                            <a:latin typeface="Cambria Math" panose="02040503050406030204" pitchFamily="18" charset="0"/>
                          </a:rPr>
                          <m:t>𝟏</m:t>
                        </m:r>
                      </m:sub>
                    </m:sSub>
                  </m:oMath>
                </a14:m>
                <a:r>
                  <a:rPr lang="en-AU" dirty="0">
                    <a:sym typeface="Arial"/>
                  </a:rPr>
                  <a:t> and the input </a:t>
                </a:r>
                <a:r>
                  <a:rPr lang="en-AU" b="1" dirty="0">
                    <a:solidFill>
                      <a:srgbClr val="7030A0"/>
                    </a:solidFill>
                    <a:sym typeface="Arial"/>
                  </a:rPr>
                  <a:t>X</a:t>
                </a:r>
              </a:p>
              <a:p>
                <a:pPr marL="774900" lvl="3" indent="-342900">
                  <a:lnSpc>
                    <a:spcPct val="122222"/>
                  </a:lnSpc>
                  <a:spcAft>
                    <a:spcPts val="0"/>
                  </a:spcAft>
                  <a:buClr>
                    <a:schemeClr val="dk1"/>
                  </a:buClr>
                  <a:buSzPts val="1800"/>
                  <a:buFont typeface="+mj-lt"/>
                  <a:buAutoNum type="arabicPeriod"/>
                </a:pPr>
                <a:r>
                  <a:rPr lang="en-AU" dirty="0">
                    <a:sym typeface="Arial"/>
                  </a:rPr>
                  <a:t>Multiply by a large Weight matrix </a:t>
                </a:r>
                <a:r>
                  <a:rPr lang="en-AU" b="1" dirty="0">
                    <a:solidFill>
                      <a:srgbClr val="7030A0"/>
                    </a:solidFill>
                    <a:sym typeface="Arial"/>
                  </a:rPr>
                  <a:t>W</a:t>
                </a:r>
              </a:p>
              <a:p>
                <a:pPr marL="990900" lvl="4" indent="-342900">
                  <a:lnSpc>
                    <a:spcPct val="122222"/>
                  </a:lnSpc>
                  <a:spcAft>
                    <a:spcPts val="0"/>
                  </a:spcAft>
                  <a:buClr>
                    <a:schemeClr val="dk1"/>
                  </a:buClr>
                  <a:buSzPts val="1800"/>
                </a:pPr>
                <a:r>
                  <a:rPr lang="en-AU" dirty="0">
                    <a:sym typeface="Arial"/>
                  </a:rPr>
                  <a:t>This is the 4 we had previously stacked together.</a:t>
                </a:r>
              </a:p>
              <a:p>
                <a:pPr marL="774900" lvl="3" indent="-342900">
                  <a:lnSpc>
                    <a:spcPct val="122222"/>
                  </a:lnSpc>
                  <a:spcAft>
                    <a:spcPts val="0"/>
                  </a:spcAft>
                  <a:buClr>
                    <a:schemeClr val="dk1"/>
                  </a:buClr>
                  <a:buSzPts val="1800"/>
                  <a:buFont typeface="+mj-lt"/>
                  <a:buAutoNum type="arabicPeriod"/>
                </a:pPr>
                <a:r>
                  <a:rPr lang="en-AU" dirty="0">
                    <a:sym typeface="Arial"/>
                  </a:rPr>
                  <a:t>The </a:t>
                </a:r>
                <a:r>
                  <a:rPr lang="en-AU" b="1" dirty="0">
                    <a:solidFill>
                      <a:srgbClr val="7030A0"/>
                    </a:solidFill>
                    <a:sym typeface="Arial"/>
                  </a:rPr>
                  <a:t>forget gate</a:t>
                </a:r>
                <a:r>
                  <a:rPr lang="en-AU" dirty="0">
                    <a:sym typeface="Arial"/>
                  </a:rPr>
                  <a:t> multiplies element wise with the previous cell state </a:t>
                </a:r>
                <a14:m>
                  <m:oMath xmlns:m="http://schemas.openxmlformats.org/officeDocument/2006/math">
                    <m:sSub>
                      <m:sSubPr>
                        <m:ctrlPr>
                          <a:rPr lang="en-AU" b="1" i="1">
                            <a:solidFill>
                              <a:srgbClr val="7030A0"/>
                            </a:solidFill>
                            <a:latin typeface="Cambria Math" panose="02040503050406030204" pitchFamily="18" charset="0"/>
                          </a:rPr>
                        </m:ctrlPr>
                      </m:sSubPr>
                      <m:e>
                        <m:r>
                          <a:rPr lang="en-AU" b="1" i="1" smtClean="0">
                            <a:solidFill>
                              <a:srgbClr val="7030A0"/>
                            </a:solidFill>
                            <a:latin typeface="Cambria Math" panose="02040503050406030204" pitchFamily="18" charset="0"/>
                          </a:rPr>
                          <m:t>𝑪</m:t>
                        </m:r>
                      </m:e>
                      <m:sub>
                        <m:r>
                          <a:rPr lang="en-GB" b="1" i="1">
                            <a:solidFill>
                              <a:srgbClr val="7030A0"/>
                            </a:solidFill>
                            <a:latin typeface="Cambria Math" panose="02040503050406030204" pitchFamily="18" charset="0"/>
                          </a:rPr>
                          <m:t>𝒕</m:t>
                        </m:r>
                        <m:r>
                          <a:rPr lang="en-GB" b="1" i="1">
                            <a:solidFill>
                              <a:srgbClr val="7030A0"/>
                            </a:solidFill>
                            <a:latin typeface="Cambria Math" panose="02040503050406030204" pitchFamily="18" charset="0"/>
                          </a:rPr>
                          <m:t>−</m:t>
                        </m:r>
                        <m:r>
                          <a:rPr lang="en-GB" b="1" i="1">
                            <a:solidFill>
                              <a:srgbClr val="7030A0"/>
                            </a:solidFill>
                            <a:latin typeface="Cambria Math" panose="02040503050406030204" pitchFamily="18" charset="0"/>
                          </a:rPr>
                          <m:t>𝟏</m:t>
                        </m:r>
                      </m:sub>
                    </m:sSub>
                  </m:oMath>
                </a14:m>
                <a:endParaRPr lang="en-AU" dirty="0">
                  <a:sym typeface="Arial"/>
                </a:endParaRPr>
              </a:p>
              <a:p>
                <a:pPr marL="774900" lvl="3" indent="-342900">
                  <a:lnSpc>
                    <a:spcPct val="122222"/>
                  </a:lnSpc>
                  <a:spcAft>
                    <a:spcPts val="0"/>
                  </a:spcAft>
                  <a:buClr>
                    <a:schemeClr val="dk1"/>
                  </a:buClr>
                  <a:buSzPts val="1800"/>
                  <a:buFont typeface="+mj-lt"/>
                  <a:buAutoNum type="arabicPeriod"/>
                </a:pPr>
                <a:r>
                  <a:rPr lang="en-AU" b="1" dirty="0">
                    <a:solidFill>
                      <a:srgbClr val="7030A0"/>
                    </a:solidFill>
                    <a:sym typeface="Arial"/>
                  </a:rPr>
                  <a:t>I</a:t>
                </a:r>
                <a:r>
                  <a:rPr lang="en-AU" dirty="0">
                    <a:sym typeface="Arial"/>
                  </a:rPr>
                  <a:t> and </a:t>
                </a:r>
                <a:r>
                  <a:rPr lang="en-AU" b="1" dirty="0">
                    <a:solidFill>
                      <a:srgbClr val="7030A0"/>
                    </a:solidFill>
                    <a:sym typeface="Arial"/>
                  </a:rPr>
                  <a:t>G</a:t>
                </a:r>
                <a:r>
                  <a:rPr lang="en-AU" dirty="0">
                    <a:sym typeface="Arial"/>
                  </a:rPr>
                  <a:t> gates element-wise multiply</a:t>
                </a:r>
              </a:p>
              <a:p>
                <a:pPr marL="774900" lvl="3" indent="-342900">
                  <a:lnSpc>
                    <a:spcPct val="122222"/>
                  </a:lnSpc>
                  <a:spcAft>
                    <a:spcPts val="0"/>
                  </a:spcAft>
                  <a:buClr>
                    <a:schemeClr val="dk1"/>
                  </a:buClr>
                  <a:buSzPts val="1800"/>
                  <a:buFont typeface="+mj-lt"/>
                  <a:buAutoNum type="arabicPeriod"/>
                </a:pPr>
                <a:r>
                  <a:rPr lang="en-AU" dirty="0">
                    <a:sym typeface="Arial"/>
                  </a:rPr>
                  <a:t>Output of (5) added to output of (4) to create new cell state </a:t>
                </a:r>
                <a14:m>
                  <m:oMath xmlns:m="http://schemas.openxmlformats.org/officeDocument/2006/math">
                    <m:sSub>
                      <m:sSubPr>
                        <m:ctrlPr>
                          <a:rPr lang="en-AU" b="1" i="1">
                            <a:solidFill>
                              <a:srgbClr val="7030A0"/>
                            </a:solidFill>
                            <a:latin typeface="Cambria Math" panose="02040503050406030204" pitchFamily="18" charset="0"/>
                          </a:rPr>
                        </m:ctrlPr>
                      </m:sSubPr>
                      <m:e>
                        <m:r>
                          <a:rPr lang="en-AU" b="1" i="1">
                            <a:solidFill>
                              <a:srgbClr val="7030A0"/>
                            </a:solidFill>
                            <a:latin typeface="Cambria Math" panose="02040503050406030204" pitchFamily="18" charset="0"/>
                          </a:rPr>
                          <m:t>𝑪</m:t>
                        </m:r>
                      </m:e>
                      <m:sub>
                        <m:r>
                          <a:rPr lang="en-GB" b="1" i="1">
                            <a:solidFill>
                              <a:srgbClr val="7030A0"/>
                            </a:solidFill>
                            <a:latin typeface="Cambria Math" panose="02040503050406030204" pitchFamily="18" charset="0"/>
                          </a:rPr>
                          <m:t>𝒕</m:t>
                        </m:r>
                      </m:sub>
                    </m:sSub>
                  </m:oMath>
                </a14:m>
                <a:endParaRPr lang="en-AU" dirty="0">
                  <a:sym typeface="Arial"/>
                </a:endParaRPr>
              </a:p>
              <a:p>
                <a:pPr marL="774900" lvl="3" indent="-342900">
                  <a:lnSpc>
                    <a:spcPct val="122222"/>
                  </a:lnSpc>
                  <a:spcAft>
                    <a:spcPts val="0"/>
                  </a:spcAft>
                  <a:buClr>
                    <a:schemeClr val="dk1"/>
                  </a:buClr>
                  <a:buSzPts val="1800"/>
                  <a:buFont typeface="+mj-lt"/>
                  <a:buAutoNum type="arabicPeriod"/>
                </a:pPr>
                <a:r>
                  <a:rPr lang="en-AU" dirty="0">
                    <a:sym typeface="Arial"/>
                  </a:rPr>
                  <a:t>Output of (6) is squashed through tanh</a:t>
                </a:r>
              </a:p>
              <a:p>
                <a:pPr marL="774900" lvl="3" indent="-342900">
                  <a:lnSpc>
                    <a:spcPct val="122222"/>
                  </a:lnSpc>
                  <a:spcAft>
                    <a:spcPts val="0"/>
                  </a:spcAft>
                  <a:buClr>
                    <a:schemeClr val="dk1"/>
                  </a:buClr>
                  <a:buSzPts val="1800"/>
                  <a:buFont typeface="+mj-lt"/>
                  <a:buAutoNum type="arabicPeriod"/>
                </a:pPr>
                <a:r>
                  <a:rPr lang="en-AU" dirty="0">
                    <a:sym typeface="Arial"/>
                  </a:rPr>
                  <a:t>Output of (7) element-wise multiplied with </a:t>
                </a:r>
                <a:r>
                  <a:rPr lang="en-AU" b="1" dirty="0">
                    <a:solidFill>
                      <a:srgbClr val="7030A0"/>
                    </a:solidFill>
                    <a:sym typeface="Arial"/>
                  </a:rPr>
                  <a:t>O</a:t>
                </a:r>
                <a:r>
                  <a:rPr lang="en-AU" dirty="0">
                    <a:sym typeface="Arial"/>
                  </a:rPr>
                  <a:t> gate to create new hidden state </a:t>
                </a:r>
                <a14:m>
                  <m:oMath xmlns:m="http://schemas.openxmlformats.org/officeDocument/2006/math">
                    <m:sSub>
                      <m:sSubPr>
                        <m:ctrlPr>
                          <a:rPr lang="en-AU" b="1" i="1">
                            <a:solidFill>
                              <a:srgbClr val="7030A0"/>
                            </a:solidFill>
                            <a:latin typeface="Cambria Math" panose="02040503050406030204" pitchFamily="18" charset="0"/>
                          </a:rPr>
                        </m:ctrlPr>
                      </m:sSubPr>
                      <m:e>
                        <m:r>
                          <a:rPr lang="en-AU" b="1" i="1" smtClean="0">
                            <a:solidFill>
                              <a:srgbClr val="7030A0"/>
                            </a:solidFill>
                            <a:latin typeface="Cambria Math" panose="02040503050406030204" pitchFamily="18" charset="0"/>
                          </a:rPr>
                          <m:t>𝒉</m:t>
                        </m:r>
                      </m:e>
                      <m:sub>
                        <m:r>
                          <a:rPr lang="en-GB" b="1" i="1">
                            <a:solidFill>
                              <a:srgbClr val="7030A0"/>
                            </a:solidFill>
                            <a:latin typeface="Cambria Math" panose="02040503050406030204" pitchFamily="18" charset="0"/>
                          </a:rPr>
                          <m:t>𝒕</m:t>
                        </m:r>
                      </m:sub>
                    </m:sSub>
                  </m:oMath>
                </a14:m>
                <a:br>
                  <a:rPr lang="en-AU" dirty="0">
                    <a:sym typeface="Arial"/>
                  </a:rPr>
                </a:br>
                <a:endParaRPr lang="en-AU" dirty="0">
                  <a:sym typeface="Arial"/>
                </a:endParaRPr>
              </a:p>
            </p:txBody>
          </p:sp>
        </mc:Choice>
        <mc:Fallback xmlns="">
          <p:sp>
            <p:nvSpPr>
              <p:cNvPr id="7" name="Google Shape;354;p40">
                <a:extLst>
                  <a:ext uri="{FF2B5EF4-FFF2-40B4-BE49-F238E27FC236}">
                    <a16:creationId xmlns:a16="http://schemas.microsoft.com/office/drawing/2014/main" id="{6340B358-83BF-6541-B614-9D6E26C114D3}"/>
                  </a:ext>
                </a:extLst>
              </p:cNvPr>
              <p:cNvSpPr txBox="1">
                <a:spLocks noRot="1" noChangeAspect="1" noMove="1" noResize="1" noEditPoints="1" noAdjustHandles="1" noChangeArrowheads="1" noChangeShapeType="1" noTextEdit="1"/>
              </p:cNvSpPr>
              <p:nvPr/>
            </p:nvSpPr>
            <p:spPr>
              <a:xfrm>
                <a:off x="96253" y="1260202"/>
                <a:ext cx="5621153" cy="4337595"/>
              </a:xfrm>
              <a:prstGeom prst="rect">
                <a:avLst/>
              </a:prstGeom>
              <a:blipFill>
                <a:blip r:embed="rId3"/>
                <a:stretch>
                  <a:fillRect t="-583" r="-226" b="-10496"/>
                </a:stretch>
              </a:blipFill>
              <a:ln>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769533FB-FB35-F048-91B4-E0EDE9E48AC5}"/>
              </a:ext>
            </a:extLst>
          </p:cNvPr>
          <p:cNvSpPr txBox="1"/>
          <p:nvPr/>
        </p:nvSpPr>
        <p:spPr>
          <a:xfrm>
            <a:off x="7295949" y="576325"/>
            <a:ext cx="808235" cy="369332"/>
          </a:xfrm>
          <a:prstGeom prst="rect">
            <a:avLst/>
          </a:prstGeom>
          <a:noFill/>
        </p:spPr>
        <p:txBody>
          <a:bodyPr wrap="none" rtlCol="0">
            <a:spAutoFit/>
          </a:bodyPr>
          <a:lstStyle/>
          <a:p>
            <a:r>
              <a:rPr lang="en-US" dirty="0">
                <a:hlinkClick r:id="rId4"/>
              </a:rPr>
              <a:t>source</a:t>
            </a:r>
            <a:endParaRPr lang="en-US" dirty="0"/>
          </a:p>
        </p:txBody>
      </p:sp>
      <p:pic>
        <p:nvPicPr>
          <p:cNvPr id="3" name="Picture 2">
            <a:extLst>
              <a:ext uri="{FF2B5EF4-FFF2-40B4-BE49-F238E27FC236}">
                <a16:creationId xmlns:a16="http://schemas.microsoft.com/office/drawing/2014/main" id="{2B314E14-BC59-264E-B8D6-009ECD99F43C}"/>
              </a:ext>
            </a:extLst>
          </p:cNvPr>
          <p:cNvPicPr>
            <a:picLocks noChangeAspect="1"/>
          </p:cNvPicPr>
          <p:nvPr/>
        </p:nvPicPr>
        <p:blipFill>
          <a:blip r:embed="rId5"/>
          <a:stretch>
            <a:fillRect/>
          </a:stretch>
        </p:blipFill>
        <p:spPr>
          <a:xfrm>
            <a:off x="6238699" y="3027897"/>
            <a:ext cx="2381601" cy="1690865"/>
          </a:xfrm>
          <a:prstGeom prst="rect">
            <a:avLst/>
          </a:prstGeom>
        </p:spPr>
      </p:pic>
      <p:pic>
        <p:nvPicPr>
          <p:cNvPr id="5" name="Picture 4">
            <a:extLst>
              <a:ext uri="{FF2B5EF4-FFF2-40B4-BE49-F238E27FC236}">
                <a16:creationId xmlns:a16="http://schemas.microsoft.com/office/drawing/2014/main" id="{0BF17ABA-90EF-EF44-8EBB-E24F9F0F4092}"/>
              </a:ext>
            </a:extLst>
          </p:cNvPr>
          <p:cNvPicPr>
            <a:picLocks noChangeAspect="1"/>
          </p:cNvPicPr>
          <p:nvPr/>
        </p:nvPicPr>
        <p:blipFill>
          <a:blip r:embed="rId6"/>
          <a:stretch>
            <a:fillRect/>
          </a:stretch>
        </p:blipFill>
        <p:spPr>
          <a:xfrm>
            <a:off x="5981700" y="1013426"/>
            <a:ext cx="3047493" cy="1939314"/>
          </a:xfrm>
          <a:prstGeom prst="rect">
            <a:avLst/>
          </a:prstGeom>
        </p:spPr>
      </p:pic>
      <p:pic>
        <p:nvPicPr>
          <p:cNvPr id="6" name="Picture 5">
            <a:extLst>
              <a:ext uri="{FF2B5EF4-FFF2-40B4-BE49-F238E27FC236}">
                <a16:creationId xmlns:a16="http://schemas.microsoft.com/office/drawing/2014/main" id="{BF02652B-F341-3E4F-B895-DB3A6E0350B9}"/>
              </a:ext>
            </a:extLst>
          </p:cNvPr>
          <p:cNvPicPr>
            <a:picLocks noChangeAspect="1"/>
          </p:cNvPicPr>
          <p:nvPr/>
        </p:nvPicPr>
        <p:blipFill>
          <a:blip r:embed="rId7"/>
          <a:stretch>
            <a:fillRect/>
          </a:stretch>
        </p:blipFill>
        <p:spPr>
          <a:xfrm>
            <a:off x="5885246" y="4793918"/>
            <a:ext cx="1376413" cy="1376413"/>
          </a:xfrm>
          <a:prstGeom prst="rect">
            <a:avLst/>
          </a:prstGeom>
        </p:spPr>
      </p:pic>
      <p:pic>
        <p:nvPicPr>
          <p:cNvPr id="10" name="Picture 9">
            <a:extLst>
              <a:ext uri="{FF2B5EF4-FFF2-40B4-BE49-F238E27FC236}">
                <a16:creationId xmlns:a16="http://schemas.microsoft.com/office/drawing/2014/main" id="{A4135B71-385F-FD40-987C-2FB94C8011A5}"/>
              </a:ext>
            </a:extLst>
          </p:cNvPr>
          <p:cNvPicPr>
            <a:picLocks noChangeAspect="1"/>
          </p:cNvPicPr>
          <p:nvPr/>
        </p:nvPicPr>
        <p:blipFill>
          <a:blip r:embed="rId7"/>
          <a:stretch>
            <a:fillRect/>
          </a:stretch>
        </p:blipFill>
        <p:spPr>
          <a:xfrm>
            <a:off x="7429500" y="4793919"/>
            <a:ext cx="1376413" cy="1376413"/>
          </a:xfrm>
          <a:prstGeom prst="rect">
            <a:avLst/>
          </a:prstGeom>
        </p:spPr>
      </p:pic>
    </p:spTree>
    <p:extLst>
      <p:ext uri="{BB962C8B-B14F-4D97-AF65-F5344CB8AC3E}">
        <p14:creationId xmlns:p14="http://schemas.microsoft.com/office/powerpoint/2010/main" val="312358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Why does this work?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96253" y="1129860"/>
            <a:ext cx="8380997"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We have essentially created a gradient highway that can bypass the weight matrix multiplications in some levels: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There are interesting parallels between this and the </a:t>
            </a:r>
            <a:r>
              <a:rPr lang="en-AU" dirty="0" err="1">
                <a:sym typeface="Arial"/>
              </a:rPr>
              <a:t>resnet</a:t>
            </a:r>
            <a:r>
              <a:rPr lang="en-AU" dirty="0">
                <a:sym typeface="Arial"/>
              </a:rPr>
              <a:t> approach.</a:t>
            </a:r>
            <a:br>
              <a:rPr lang="en-AU" dirty="0">
                <a:sym typeface="Arial"/>
              </a:rPr>
            </a:br>
            <a:endParaRPr lang="en-AU" dirty="0">
              <a:sym typeface="Arial"/>
            </a:endParaRPr>
          </a:p>
        </p:txBody>
      </p:sp>
      <p:sp>
        <p:nvSpPr>
          <p:cNvPr id="8" name="TextBox 7">
            <a:extLst>
              <a:ext uri="{FF2B5EF4-FFF2-40B4-BE49-F238E27FC236}">
                <a16:creationId xmlns:a16="http://schemas.microsoft.com/office/drawing/2014/main" id="{769533FB-FB35-F048-91B4-E0EDE9E48AC5}"/>
              </a:ext>
            </a:extLst>
          </p:cNvPr>
          <p:cNvSpPr txBox="1"/>
          <p:nvPr/>
        </p:nvSpPr>
        <p:spPr>
          <a:xfrm>
            <a:off x="5173465" y="549942"/>
            <a:ext cx="808235" cy="369332"/>
          </a:xfrm>
          <a:prstGeom prst="rect">
            <a:avLst/>
          </a:prstGeom>
          <a:noFill/>
        </p:spPr>
        <p:txBody>
          <a:bodyPr wrap="none" rtlCol="0">
            <a:spAutoFit/>
          </a:bodyPr>
          <a:lstStyle/>
          <a:p>
            <a:r>
              <a:rPr lang="en-US" dirty="0">
                <a:hlinkClick r:id="rId3"/>
              </a:rPr>
              <a:t>source</a:t>
            </a:r>
            <a:endParaRPr lang="en-US" dirty="0"/>
          </a:p>
        </p:txBody>
      </p:sp>
      <p:pic>
        <p:nvPicPr>
          <p:cNvPr id="11" name="Picture 10">
            <a:extLst>
              <a:ext uri="{FF2B5EF4-FFF2-40B4-BE49-F238E27FC236}">
                <a16:creationId xmlns:a16="http://schemas.microsoft.com/office/drawing/2014/main" id="{62610843-15C6-C047-AF11-88A50E0195B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025073" y="2394312"/>
            <a:ext cx="6523356" cy="1414914"/>
          </a:xfrm>
          <a:prstGeom prst="rect">
            <a:avLst/>
          </a:prstGeom>
        </p:spPr>
      </p:pic>
      <p:sp>
        <p:nvSpPr>
          <p:cNvPr id="12" name="Google Shape;354;p40">
            <a:extLst>
              <a:ext uri="{FF2B5EF4-FFF2-40B4-BE49-F238E27FC236}">
                <a16:creationId xmlns:a16="http://schemas.microsoft.com/office/drawing/2014/main" id="{E5B93E46-F64C-7E45-A03F-3FB33816BF34}"/>
              </a:ext>
            </a:extLst>
          </p:cNvPr>
          <p:cNvSpPr txBox="1">
            <a:spLocks/>
          </p:cNvSpPr>
          <p:nvPr/>
        </p:nvSpPr>
        <p:spPr>
          <a:xfrm>
            <a:off x="96253" y="4035085"/>
            <a:ext cx="5885447"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Something else that helps is ‘Peephole’ connections (</a:t>
            </a:r>
            <a:r>
              <a:rPr lang="en-AU" dirty="0">
                <a:sym typeface="Arial"/>
                <a:hlinkClick r:id="rId5"/>
              </a:rPr>
              <a:t>Source</a:t>
            </a:r>
            <a:r>
              <a:rPr lang="en-AU" dirty="0">
                <a:sym typeface="Arial"/>
              </a:rPr>
              <a:t> Gers et al 2002)</a:t>
            </a:r>
            <a:br>
              <a:rPr lang="en-AU" dirty="0">
                <a:sym typeface="Arial"/>
              </a:rPr>
            </a:b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This allows the long term memory of the previous time to be an input to the controller gates (forget, input, intermediary) and hence there are more connections for the network to fetch information it may need.</a:t>
            </a:r>
          </a:p>
        </p:txBody>
      </p:sp>
      <p:pic>
        <p:nvPicPr>
          <p:cNvPr id="3" name="Picture 2">
            <a:extLst>
              <a:ext uri="{FF2B5EF4-FFF2-40B4-BE49-F238E27FC236}">
                <a16:creationId xmlns:a16="http://schemas.microsoft.com/office/drawing/2014/main" id="{0C96A10D-34A6-244E-81CA-4C040F903FF6}"/>
              </a:ext>
            </a:extLst>
          </p:cNvPr>
          <p:cNvPicPr>
            <a:picLocks noChangeAspect="1"/>
          </p:cNvPicPr>
          <p:nvPr/>
        </p:nvPicPr>
        <p:blipFill>
          <a:blip r:embed="rId6"/>
          <a:stretch>
            <a:fillRect/>
          </a:stretch>
        </p:blipFill>
        <p:spPr>
          <a:xfrm>
            <a:off x="6318360" y="4306482"/>
            <a:ext cx="2558940" cy="1795077"/>
          </a:xfrm>
          <a:prstGeom prst="rect">
            <a:avLst/>
          </a:prstGeom>
        </p:spPr>
      </p:pic>
    </p:spTree>
    <p:extLst>
      <p:ext uri="{BB962C8B-B14F-4D97-AF65-F5344CB8AC3E}">
        <p14:creationId xmlns:p14="http://schemas.microsoft.com/office/powerpoint/2010/main" val="27355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Seq2Seq</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96253" y="1197237"/>
            <a:ext cx="8380997"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 successful variant of sequence models has been ‘</a:t>
            </a:r>
            <a:r>
              <a:rPr lang="en-AU" dirty="0" err="1">
                <a:sym typeface="Arial"/>
              </a:rPr>
              <a:t>seq</a:t>
            </a:r>
            <a:r>
              <a:rPr lang="en-AU" dirty="0">
                <a:sym typeface="Arial"/>
              </a:rPr>
              <a:t> to </a:t>
            </a:r>
            <a:r>
              <a:rPr lang="en-AU" dirty="0" err="1">
                <a:sym typeface="Arial"/>
              </a:rPr>
              <a:t>seq</a:t>
            </a:r>
            <a:r>
              <a:rPr lang="en-AU" dirty="0">
                <a:sym typeface="Arial"/>
              </a:rPr>
              <a:t>’ which is used for image captioning, </a:t>
            </a:r>
            <a:r>
              <a:rPr lang="en-AU" dirty="0" err="1">
                <a:sym typeface="Arial"/>
              </a:rPr>
              <a:t>nlp</a:t>
            </a:r>
            <a:r>
              <a:rPr lang="en-AU" dirty="0">
                <a:sym typeface="Arial"/>
              </a:rPr>
              <a:t>, text models. (</a:t>
            </a:r>
            <a:r>
              <a:rPr lang="en-AU" dirty="0" err="1">
                <a:sym typeface="Arial"/>
                <a:hlinkClick r:id="rId3"/>
              </a:rPr>
              <a:t>Github</a:t>
            </a:r>
            <a:r>
              <a:rPr lang="en-AU" dirty="0">
                <a:sym typeface="Arial"/>
              </a:rPr>
              <a:t>, google)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Seq2Seq (</a:t>
            </a:r>
            <a:r>
              <a:rPr lang="en-AU" dirty="0">
                <a:sym typeface="Arial"/>
                <a:hlinkClick r:id="rId4"/>
              </a:rPr>
              <a:t>source</a:t>
            </a:r>
            <a:r>
              <a:rPr lang="en-AU" dirty="0">
                <a:sym typeface="Arial"/>
              </a:rPr>
              <a:t>, </a:t>
            </a:r>
            <a:r>
              <a:rPr lang="en-AU" dirty="0" err="1">
                <a:sym typeface="Arial"/>
              </a:rPr>
              <a:t>Sutskever</a:t>
            </a:r>
            <a:r>
              <a:rPr lang="en-AU" dirty="0">
                <a:sym typeface="Arial"/>
              </a:rPr>
              <a:t> et al 2014) (nips </a:t>
            </a:r>
            <a:r>
              <a:rPr lang="en-AU" dirty="0">
                <a:sym typeface="Arial"/>
                <a:hlinkClick r:id="rId5"/>
              </a:rPr>
              <a:t>paper</a:t>
            </a:r>
            <a:r>
              <a:rPr lang="en-AU" dirty="0">
                <a:sym typeface="Arial"/>
              </a:rPr>
              <a:t>)</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Similar to Cho et al, 2014 (</a:t>
            </a:r>
            <a:r>
              <a:rPr lang="en-AU" dirty="0">
                <a:sym typeface="Arial"/>
                <a:hlinkClick r:id="rId6"/>
              </a:rPr>
              <a:t>Source</a:t>
            </a:r>
            <a:r>
              <a:rPr lang="en-AU"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Seq2Vec (</a:t>
            </a:r>
            <a:r>
              <a:rPr lang="en-AU" dirty="0">
                <a:sym typeface="Arial"/>
                <a:hlinkClick r:id="rId7"/>
              </a:rPr>
              <a:t>Source</a:t>
            </a:r>
            <a:r>
              <a:rPr lang="en-AU" dirty="0">
                <a:sym typeface="Arial"/>
              </a:rPr>
              <a:t>, </a:t>
            </a:r>
            <a:r>
              <a:rPr lang="en-AU" dirty="0" err="1">
                <a:sym typeface="Arial"/>
              </a:rPr>
              <a:t>Kimothi</a:t>
            </a:r>
            <a:r>
              <a:rPr lang="en-AU" dirty="0">
                <a:sym typeface="Arial"/>
              </a:rPr>
              <a:t> et al, 2016) – interesting biological application.</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It constructs two steps we have seen before. </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An </a:t>
            </a:r>
            <a:r>
              <a:rPr lang="en-AU" b="1" dirty="0">
                <a:solidFill>
                  <a:srgbClr val="7030A0"/>
                </a:solidFill>
                <a:sym typeface="Arial"/>
              </a:rPr>
              <a:t>encoder</a:t>
            </a:r>
            <a:r>
              <a:rPr lang="en-AU" dirty="0">
                <a:solidFill>
                  <a:srgbClr val="7030A0"/>
                </a:solidFill>
                <a:sym typeface="Arial"/>
              </a:rPr>
              <a:t> </a:t>
            </a:r>
            <a:r>
              <a:rPr lang="en-AU" dirty="0">
                <a:sym typeface="Arial"/>
              </a:rPr>
              <a:t>that is a many to one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 </a:t>
            </a:r>
            <a:r>
              <a:rPr lang="en-AU" b="1" dirty="0">
                <a:solidFill>
                  <a:srgbClr val="7030A0"/>
                </a:solidFill>
                <a:sym typeface="Arial"/>
              </a:rPr>
              <a:t>decoder</a:t>
            </a:r>
            <a:r>
              <a:rPr lang="en-AU" dirty="0">
                <a:solidFill>
                  <a:srgbClr val="7030A0"/>
                </a:solidFill>
                <a:sym typeface="Arial"/>
              </a:rPr>
              <a:t> </a:t>
            </a:r>
            <a:r>
              <a:rPr lang="en-AU" dirty="0">
                <a:sym typeface="Arial"/>
              </a:rPr>
              <a:t>that is a one to many.</a:t>
            </a:r>
            <a:br>
              <a:rPr lang="en-AU" dirty="0">
                <a:sym typeface="Arial"/>
              </a:rPr>
            </a:br>
            <a:endParaRPr lang="en-AU" dirty="0">
              <a:sym typeface="Arial"/>
            </a:endParaRPr>
          </a:p>
        </p:txBody>
      </p:sp>
      <p:pic>
        <p:nvPicPr>
          <p:cNvPr id="3" name="Picture 2">
            <a:extLst>
              <a:ext uri="{FF2B5EF4-FFF2-40B4-BE49-F238E27FC236}">
                <a16:creationId xmlns:a16="http://schemas.microsoft.com/office/drawing/2014/main" id="{7AEFF939-8E21-104D-A273-5393FD32C21C}"/>
              </a:ext>
            </a:extLst>
          </p:cNvPr>
          <p:cNvPicPr>
            <a:picLocks noChangeAspect="1"/>
          </p:cNvPicPr>
          <p:nvPr/>
        </p:nvPicPr>
        <p:blipFill>
          <a:blip r:embed="rId8"/>
          <a:stretch>
            <a:fillRect/>
          </a:stretch>
        </p:blipFill>
        <p:spPr>
          <a:xfrm>
            <a:off x="4537792" y="3806414"/>
            <a:ext cx="1256129" cy="2340047"/>
          </a:xfrm>
          <a:prstGeom prst="rect">
            <a:avLst/>
          </a:prstGeom>
        </p:spPr>
      </p:pic>
      <p:pic>
        <p:nvPicPr>
          <p:cNvPr id="5" name="Picture 4">
            <a:extLst>
              <a:ext uri="{FF2B5EF4-FFF2-40B4-BE49-F238E27FC236}">
                <a16:creationId xmlns:a16="http://schemas.microsoft.com/office/drawing/2014/main" id="{5438E61D-C7BC-C04E-BDE1-96C9803A5FF2}"/>
              </a:ext>
            </a:extLst>
          </p:cNvPr>
          <p:cNvPicPr>
            <a:picLocks noChangeAspect="1"/>
          </p:cNvPicPr>
          <p:nvPr/>
        </p:nvPicPr>
        <p:blipFill>
          <a:blip r:embed="rId9"/>
          <a:stretch>
            <a:fillRect/>
          </a:stretch>
        </p:blipFill>
        <p:spPr>
          <a:xfrm>
            <a:off x="7545955" y="3661284"/>
            <a:ext cx="1331345" cy="2485177"/>
          </a:xfrm>
          <a:prstGeom prst="rect">
            <a:avLst/>
          </a:prstGeom>
        </p:spPr>
      </p:pic>
      <p:cxnSp>
        <p:nvCxnSpPr>
          <p:cNvPr id="10" name="Elbow Connector 9">
            <a:extLst>
              <a:ext uri="{FF2B5EF4-FFF2-40B4-BE49-F238E27FC236}">
                <a16:creationId xmlns:a16="http://schemas.microsoft.com/office/drawing/2014/main" id="{A57943FF-708B-CD4D-AA63-257D6E93A7E2}"/>
              </a:ext>
            </a:extLst>
          </p:cNvPr>
          <p:cNvCxnSpPr>
            <a:cxnSpLocks/>
          </p:cNvCxnSpPr>
          <p:nvPr/>
        </p:nvCxnSpPr>
        <p:spPr>
          <a:xfrm>
            <a:off x="5871411" y="4418399"/>
            <a:ext cx="1558089" cy="1315011"/>
          </a:xfrm>
          <a:prstGeom prst="bentConnector3">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Seq2Seq + Attention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104846" y="1152331"/>
            <a:ext cx="5428648"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t>
            </a:r>
            <a:r>
              <a:rPr lang="en-AU" dirty="0">
                <a:sym typeface="Arial"/>
                <a:hlinkClick r:id="rId3"/>
              </a:rPr>
              <a:t>Source</a:t>
            </a:r>
            <a:r>
              <a:rPr lang="en-AU" dirty="0">
                <a:sym typeface="Arial"/>
              </a:rPr>
              <a:t>, 2014. </a:t>
            </a:r>
            <a:r>
              <a:rPr lang="en-AU" dirty="0" err="1">
                <a:sym typeface="Arial"/>
              </a:rPr>
              <a:t>Bahdanau</a:t>
            </a:r>
            <a:r>
              <a:rPr lang="en-AU" dirty="0">
                <a:sym typeface="Arial"/>
              </a:rPr>
              <a:t>, Cho &amp; Bengio)</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The problem with Seq2Seq is this idea of encoding a fixed length vector as the output.</a:t>
            </a:r>
            <a:br>
              <a:rPr lang="en-AU" dirty="0">
                <a:sym typeface="Arial"/>
              </a:rPr>
            </a:b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1600" i="1" dirty="0"/>
              <a:t>the performance of a basic encoder–decoder deteriorates rapidly as the length of an input sentence increases</a:t>
            </a:r>
            <a:br>
              <a:rPr lang="en-AU" dirty="0">
                <a:sym typeface="Arial"/>
              </a:rPr>
            </a:br>
            <a:endParaRPr lang="en-AU" dirty="0">
              <a:sym typeface="Arial"/>
            </a:endParaRPr>
          </a:p>
        </p:txBody>
      </p:sp>
      <p:pic>
        <p:nvPicPr>
          <p:cNvPr id="3" name="Picture 2">
            <a:extLst>
              <a:ext uri="{FF2B5EF4-FFF2-40B4-BE49-F238E27FC236}">
                <a16:creationId xmlns:a16="http://schemas.microsoft.com/office/drawing/2014/main" id="{7AEFF939-8E21-104D-A273-5393FD32C21C}"/>
              </a:ext>
            </a:extLst>
          </p:cNvPr>
          <p:cNvPicPr>
            <a:picLocks noChangeAspect="1"/>
          </p:cNvPicPr>
          <p:nvPr/>
        </p:nvPicPr>
        <p:blipFill>
          <a:blip r:embed="rId4"/>
          <a:stretch>
            <a:fillRect/>
          </a:stretch>
        </p:blipFill>
        <p:spPr>
          <a:xfrm>
            <a:off x="6067426" y="477072"/>
            <a:ext cx="927166" cy="1727221"/>
          </a:xfrm>
          <a:prstGeom prst="rect">
            <a:avLst/>
          </a:prstGeom>
        </p:spPr>
      </p:pic>
      <p:pic>
        <p:nvPicPr>
          <p:cNvPr id="5" name="Picture 4">
            <a:extLst>
              <a:ext uri="{FF2B5EF4-FFF2-40B4-BE49-F238E27FC236}">
                <a16:creationId xmlns:a16="http://schemas.microsoft.com/office/drawing/2014/main" id="{5438E61D-C7BC-C04E-BDE1-96C9803A5FF2}"/>
              </a:ext>
            </a:extLst>
          </p:cNvPr>
          <p:cNvPicPr>
            <a:picLocks noChangeAspect="1"/>
          </p:cNvPicPr>
          <p:nvPr/>
        </p:nvPicPr>
        <p:blipFill>
          <a:blip r:embed="rId5"/>
          <a:stretch>
            <a:fillRect/>
          </a:stretch>
        </p:blipFill>
        <p:spPr>
          <a:xfrm>
            <a:off x="8062456" y="423512"/>
            <a:ext cx="982684" cy="1834343"/>
          </a:xfrm>
          <a:prstGeom prst="rect">
            <a:avLst/>
          </a:prstGeom>
        </p:spPr>
      </p:pic>
      <p:cxnSp>
        <p:nvCxnSpPr>
          <p:cNvPr id="10" name="Elbow Connector 9">
            <a:extLst>
              <a:ext uri="{FF2B5EF4-FFF2-40B4-BE49-F238E27FC236}">
                <a16:creationId xmlns:a16="http://schemas.microsoft.com/office/drawing/2014/main" id="{A57943FF-708B-CD4D-AA63-257D6E93A7E2}"/>
              </a:ext>
            </a:extLst>
          </p:cNvPr>
          <p:cNvCxnSpPr>
            <a:cxnSpLocks/>
          </p:cNvCxnSpPr>
          <p:nvPr/>
        </p:nvCxnSpPr>
        <p:spPr>
          <a:xfrm>
            <a:off x="7051540" y="1030040"/>
            <a:ext cx="920815" cy="846886"/>
          </a:xfrm>
          <a:prstGeom prst="bentConnector3">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Google Shape;354;p40">
            <a:extLst>
              <a:ext uri="{FF2B5EF4-FFF2-40B4-BE49-F238E27FC236}">
                <a16:creationId xmlns:a16="http://schemas.microsoft.com/office/drawing/2014/main" id="{8C6E2B61-6B28-3A45-829B-A813F8A0FE14}"/>
              </a:ext>
            </a:extLst>
          </p:cNvPr>
          <p:cNvSpPr txBox="1">
            <a:spLocks/>
          </p:cNvSpPr>
          <p:nvPr/>
        </p:nvSpPr>
        <p:spPr>
          <a:xfrm>
            <a:off x="104846" y="3842122"/>
            <a:ext cx="8372404"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1600" i="1" dirty="0">
                <a:sym typeface="Arial"/>
              </a:rPr>
              <a:t>In this paper, we conjecture that the </a:t>
            </a:r>
            <a:r>
              <a:rPr lang="en-AU" sz="1600" b="1" i="1" dirty="0">
                <a:solidFill>
                  <a:srgbClr val="7030A0"/>
                </a:solidFill>
                <a:sym typeface="Arial"/>
              </a:rPr>
              <a:t>use of a fixed-length vector is a bottleneck </a:t>
            </a:r>
            <a:r>
              <a:rPr lang="en-AU" sz="1600" i="1" dirty="0">
                <a:sym typeface="Arial"/>
              </a:rPr>
              <a:t>in improving the performance of this basic encoder-decoder architecture, and propose to extend this by </a:t>
            </a:r>
            <a:r>
              <a:rPr lang="en-AU" sz="1600" b="1" i="1" dirty="0">
                <a:solidFill>
                  <a:srgbClr val="7030A0"/>
                </a:solidFill>
                <a:sym typeface="Arial"/>
              </a:rPr>
              <a:t>allowing a model to automatically (soft-)search</a:t>
            </a:r>
            <a:r>
              <a:rPr lang="en-AU" sz="1600" i="1" dirty="0">
                <a:sym typeface="Arial"/>
              </a:rPr>
              <a:t> for parts of a source sentence that are relevant to predicting a target word…..</a:t>
            </a:r>
            <a:r>
              <a:rPr lang="en-AU" sz="1600" i="1" dirty="0"/>
              <a:t> Instead, [this network] encodes the input sentence into a sequence of vectors and chooses a subset of these vectors adaptively while decoding the translation.</a:t>
            </a:r>
          </a:p>
        </p:txBody>
      </p:sp>
    </p:spTree>
    <p:extLst>
      <p:ext uri="{BB962C8B-B14F-4D97-AF65-F5344CB8AC3E}">
        <p14:creationId xmlns:p14="http://schemas.microsoft.com/office/powerpoint/2010/main" val="6032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AT1B Check in</a:t>
            </a:r>
          </a:p>
          <a:p>
            <a:pPr lvl="2"/>
            <a:r>
              <a:rPr lang="en-AU" dirty="0"/>
              <a:t>Intro to Sequence Models</a:t>
            </a:r>
          </a:p>
          <a:p>
            <a:pPr lvl="2"/>
            <a:r>
              <a:rPr lang="en-AU" dirty="0"/>
              <a:t>RNN/LSTMs</a:t>
            </a:r>
          </a:p>
          <a:p>
            <a:pPr lvl="2"/>
            <a:r>
              <a:rPr lang="en-AU" dirty="0"/>
              <a:t>Attention</a:t>
            </a:r>
            <a:br>
              <a:rPr lang="en-AU" dirty="0"/>
            </a:br>
            <a:endParaRPr lang="en-AU" dirty="0"/>
          </a:p>
          <a:p>
            <a:pPr lvl="1"/>
            <a:r>
              <a:rPr lang="en-AU" dirty="0"/>
              <a:t>Lab/Lecture:</a:t>
            </a:r>
          </a:p>
          <a:p>
            <a:pPr lvl="2"/>
            <a:r>
              <a:rPr lang="en-AU" dirty="0"/>
              <a:t>NLP &amp; Deep Learning in industry: Steve Nouri, Head of A.I at Nod.</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21854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Seq2Seq + Attention + image captioning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104846" y="1152331"/>
            <a:ext cx="5428648"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Attention has also been very important in assisting with image captioning tasks.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(Nice </a:t>
            </a:r>
            <a:r>
              <a:rPr lang="en-AU" dirty="0">
                <a:sym typeface="Arial"/>
                <a:hlinkClick r:id="rId3"/>
              </a:rPr>
              <a:t>video</a:t>
            </a:r>
            <a:r>
              <a:rPr lang="en-AU" dirty="0">
                <a:sym typeface="Arial"/>
              </a:rPr>
              <a:t>), (Nice </a:t>
            </a:r>
            <a:r>
              <a:rPr lang="en-AU" dirty="0">
                <a:sym typeface="Arial"/>
                <a:hlinkClick r:id="rId4"/>
              </a:rPr>
              <a:t>article</a:t>
            </a:r>
            <a:r>
              <a:rPr lang="en-AU" dirty="0">
                <a:sym typeface="Arial"/>
              </a:rPr>
              <a:t>)</a:t>
            </a:r>
            <a:br>
              <a:rPr lang="en-AU" dirty="0">
                <a:sym typeface="Arial"/>
              </a:rPr>
            </a:br>
            <a:endParaRPr lang="en-AU" dirty="0">
              <a:sym typeface="Arial"/>
            </a:endParaRPr>
          </a:p>
        </p:txBody>
      </p:sp>
      <p:pic>
        <p:nvPicPr>
          <p:cNvPr id="6" name="Picture 5">
            <a:extLst>
              <a:ext uri="{FF2B5EF4-FFF2-40B4-BE49-F238E27FC236}">
                <a16:creationId xmlns:a16="http://schemas.microsoft.com/office/drawing/2014/main" id="{C0713E3E-0983-A946-B4C1-30A24E6236B3}"/>
              </a:ext>
            </a:extLst>
          </p:cNvPr>
          <p:cNvPicPr>
            <a:picLocks noChangeAspect="1"/>
          </p:cNvPicPr>
          <p:nvPr/>
        </p:nvPicPr>
        <p:blipFill>
          <a:blip r:embed="rId5"/>
          <a:stretch>
            <a:fillRect/>
          </a:stretch>
        </p:blipFill>
        <p:spPr>
          <a:xfrm>
            <a:off x="3797023" y="1537138"/>
            <a:ext cx="4369353" cy="1010371"/>
          </a:xfrm>
          <a:prstGeom prst="rect">
            <a:avLst/>
          </a:prstGeom>
        </p:spPr>
      </p:pic>
      <p:sp>
        <p:nvSpPr>
          <p:cNvPr id="9" name="TextBox 8">
            <a:extLst>
              <a:ext uri="{FF2B5EF4-FFF2-40B4-BE49-F238E27FC236}">
                <a16:creationId xmlns:a16="http://schemas.microsoft.com/office/drawing/2014/main" id="{61224B66-F5DD-C240-8411-6D84628E5E5A}"/>
              </a:ext>
            </a:extLst>
          </p:cNvPr>
          <p:cNvSpPr txBox="1"/>
          <p:nvPr/>
        </p:nvSpPr>
        <p:spPr>
          <a:xfrm>
            <a:off x="8231112" y="1895942"/>
            <a:ext cx="808042" cy="369332"/>
          </a:xfrm>
          <a:prstGeom prst="rect">
            <a:avLst/>
          </a:prstGeom>
          <a:noFill/>
        </p:spPr>
        <p:txBody>
          <a:bodyPr wrap="none" rtlCol="0">
            <a:spAutoFit/>
          </a:bodyPr>
          <a:lstStyle/>
          <a:p>
            <a:r>
              <a:rPr lang="en-US" dirty="0">
                <a:hlinkClick r:id="rId4"/>
              </a:rPr>
              <a:t>source</a:t>
            </a:r>
            <a:endParaRPr lang="en-US" dirty="0"/>
          </a:p>
        </p:txBody>
      </p:sp>
      <p:sp>
        <p:nvSpPr>
          <p:cNvPr id="11" name="Google Shape;354;p40">
            <a:extLst>
              <a:ext uri="{FF2B5EF4-FFF2-40B4-BE49-F238E27FC236}">
                <a16:creationId xmlns:a16="http://schemas.microsoft.com/office/drawing/2014/main" id="{0D2DFF3D-D884-DB46-85A3-5A4839168AEF}"/>
              </a:ext>
            </a:extLst>
          </p:cNvPr>
          <p:cNvSpPr txBox="1">
            <a:spLocks/>
          </p:cNvSpPr>
          <p:nvPr/>
        </p:nvSpPr>
        <p:spPr>
          <a:xfrm>
            <a:off x="104845" y="2818025"/>
            <a:ext cx="8663769" cy="17440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Attention helped to find the areas of interest when undertaking image captioning (Xu, Cho, Bengio et al 2015 </a:t>
            </a:r>
            <a:r>
              <a:rPr lang="en-AU" dirty="0">
                <a:sym typeface="Arial"/>
                <a:hlinkClick r:id="rId6"/>
              </a:rPr>
              <a:t>Source</a:t>
            </a:r>
            <a:r>
              <a:rPr lang="en-AU"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t>
            </a:r>
            <a:r>
              <a:rPr lang="en-AU" dirty="0"/>
              <a:t>Inspired by recent work in machine translation and object detection, we introduce an attention based model that automatically learns to describe the content of images”</a:t>
            </a:r>
            <a:br>
              <a:rPr lang="en-AU" dirty="0">
                <a:sym typeface="Arial"/>
              </a:rPr>
            </a:br>
            <a:br>
              <a:rPr lang="en-AU" dirty="0">
                <a:sym typeface="Arial"/>
              </a:rPr>
            </a:br>
            <a:endParaRPr lang="en-AU" dirty="0">
              <a:sym typeface="Arial"/>
            </a:endParaRPr>
          </a:p>
        </p:txBody>
      </p:sp>
      <p:pic>
        <p:nvPicPr>
          <p:cNvPr id="13" name="Picture 12">
            <a:extLst>
              <a:ext uri="{FF2B5EF4-FFF2-40B4-BE49-F238E27FC236}">
                <a16:creationId xmlns:a16="http://schemas.microsoft.com/office/drawing/2014/main" id="{10C9E500-D130-6B4D-B251-74F8281BA94B}"/>
              </a:ext>
            </a:extLst>
          </p:cNvPr>
          <p:cNvPicPr>
            <a:picLocks noChangeAspect="1"/>
          </p:cNvPicPr>
          <p:nvPr/>
        </p:nvPicPr>
        <p:blipFill>
          <a:blip r:embed="rId7"/>
          <a:stretch>
            <a:fillRect/>
          </a:stretch>
        </p:blipFill>
        <p:spPr>
          <a:xfrm>
            <a:off x="2106232" y="4273449"/>
            <a:ext cx="4660993" cy="2075046"/>
          </a:xfrm>
          <a:prstGeom prst="rect">
            <a:avLst/>
          </a:prstGeom>
        </p:spPr>
      </p:pic>
    </p:spTree>
    <p:extLst>
      <p:ext uri="{BB962C8B-B14F-4D97-AF65-F5344CB8AC3E}">
        <p14:creationId xmlns:p14="http://schemas.microsoft.com/office/powerpoint/2010/main" val="318377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Attention + Image captioning Examples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3" name="Picture 2">
            <a:extLst>
              <a:ext uri="{FF2B5EF4-FFF2-40B4-BE49-F238E27FC236}">
                <a16:creationId xmlns:a16="http://schemas.microsoft.com/office/drawing/2014/main" id="{B5C44266-A273-384D-B95F-6A25E4945A4C}"/>
              </a:ext>
            </a:extLst>
          </p:cNvPr>
          <p:cNvPicPr>
            <a:picLocks noChangeAspect="1"/>
          </p:cNvPicPr>
          <p:nvPr/>
        </p:nvPicPr>
        <p:blipFill>
          <a:blip r:embed="rId3"/>
          <a:stretch>
            <a:fillRect/>
          </a:stretch>
        </p:blipFill>
        <p:spPr>
          <a:xfrm>
            <a:off x="240990" y="1703936"/>
            <a:ext cx="8662020" cy="3450127"/>
          </a:xfrm>
          <a:prstGeom prst="rect">
            <a:avLst/>
          </a:prstGeom>
        </p:spPr>
      </p:pic>
    </p:spTree>
    <p:extLst>
      <p:ext uri="{BB962C8B-B14F-4D97-AF65-F5344CB8AC3E}">
        <p14:creationId xmlns:p14="http://schemas.microsoft.com/office/powerpoint/2010/main" val="19656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Extension: The Transformer Unit</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6340B358-83BF-6541-B614-9D6E26C114D3}"/>
              </a:ext>
            </a:extLst>
          </p:cNvPr>
          <p:cNvSpPr txBox="1">
            <a:spLocks/>
          </p:cNvSpPr>
          <p:nvPr/>
        </p:nvSpPr>
        <p:spPr>
          <a:xfrm>
            <a:off x="372177" y="1515626"/>
            <a:ext cx="5428648" cy="124236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t>
            </a:r>
            <a:r>
              <a:rPr lang="en-AU" dirty="0">
                <a:sym typeface="Arial"/>
                <a:hlinkClick r:id="rId3"/>
              </a:rPr>
              <a:t>Source</a:t>
            </a:r>
            <a:r>
              <a:rPr lang="en-AU" dirty="0">
                <a:sym typeface="Arial"/>
              </a:rPr>
              <a:t>, 2017)</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Moving forward from encode-decoder networks that rely on an RNN or LSTM, this important paper introduced the ‘Transformer’ network. </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Without going into too much detail, the key innovation was to remove the RNN/LSTM component completely and purely use attention-based mechanisms.</a:t>
            </a:r>
            <a:br>
              <a:rPr lang="en-AU" dirty="0">
                <a:sym typeface="Arial"/>
              </a:rPr>
            </a:br>
            <a:endParaRPr lang="en-AU" dirty="0">
              <a:sym typeface="Arial"/>
            </a:endParaRPr>
          </a:p>
        </p:txBody>
      </p:sp>
      <p:pic>
        <p:nvPicPr>
          <p:cNvPr id="11" name="Picture 10">
            <a:extLst>
              <a:ext uri="{FF2B5EF4-FFF2-40B4-BE49-F238E27FC236}">
                <a16:creationId xmlns:a16="http://schemas.microsoft.com/office/drawing/2014/main" id="{C9D22CE7-6810-DB48-B9CD-4A584D19C18F}"/>
              </a:ext>
            </a:extLst>
          </p:cNvPr>
          <p:cNvPicPr>
            <a:picLocks noChangeAspect="1"/>
          </p:cNvPicPr>
          <p:nvPr/>
        </p:nvPicPr>
        <p:blipFill>
          <a:blip r:embed="rId4"/>
          <a:stretch>
            <a:fillRect/>
          </a:stretch>
        </p:blipFill>
        <p:spPr>
          <a:xfrm>
            <a:off x="6087177" y="1746522"/>
            <a:ext cx="2790123" cy="3720164"/>
          </a:xfrm>
          <a:prstGeom prst="rect">
            <a:avLst/>
          </a:prstGeom>
        </p:spPr>
      </p:pic>
    </p:spTree>
    <p:extLst>
      <p:ext uri="{BB962C8B-B14F-4D97-AF65-F5344CB8AC3E}">
        <p14:creationId xmlns:p14="http://schemas.microsoft.com/office/powerpoint/2010/main" val="284165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Guest Lecturer: Steve </a:t>
            </a:r>
            <a:r>
              <a:rPr lang="en-US" dirty="0" err="1"/>
              <a:t>nouri</a:t>
            </a:r>
            <a:r>
              <a:rPr lang="en-US" dirty="0"/>
              <a:t> from Nod</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5" name="Picture 4">
            <a:extLst>
              <a:ext uri="{FF2B5EF4-FFF2-40B4-BE49-F238E27FC236}">
                <a16:creationId xmlns:a16="http://schemas.microsoft.com/office/drawing/2014/main" id="{D2A6E8F7-179C-3848-A805-2A76B3373EE2}"/>
              </a:ext>
            </a:extLst>
          </p:cNvPr>
          <p:cNvPicPr>
            <a:picLocks noChangeAspect="1"/>
          </p:cNvPicPr>
          <p:nvPr/>
        </p:nvPicPr>
        <p:blipFill>
          <a:blip r:embed="rId3"/>
          <a:stretch>
            <a:fillRect/>
          </a:stretch>
        </p:blipFill>
        <p:spPr>
          <a:xfrm>
            <a:off x="5564060" y="1618248"/>
            <a:ext cx="2807312" cy="3429000"/>
          </a:xfrm>
          <a:prstGeom prst="rect">
            <a:avLst/>
          </a:prstGeom>
        </p:spPr>
      </p:pic>
      <p:pic>
        <p:nvPicPr>
          <p:cNvPr id="7" name="Picture 6">
            <a:extLst>
              <a:ext uri="{FF2B5EF4-FFF2-40B4-BE49-F238E27FC236}">
                <a16:creationId xmlns:a16="http://schemas.microsoft.com/office/drawing/2014/main" id="{705CAB73-EE5A-F74C-AB82-2C4F93F3EDDF}"/>
              </a:ext>
            </a:extLst>
          </p:cNvPr>
          <p:cNvPicPr>
            <a:picLocks noChangeAspect="1"/>
          </p:cNvPicPr>
          <p:nvPr/>
        </p:nvPicPr>
        <p:blipFill>
          <a:blip r:embed="rId4"/>
          <a:stretch>
            <a:fillRect/>
          </a:stretch>
        </p:blipFill>
        <p:spPr>
          <a:xfrm>
            <a:off x="1543248" y="2041284"/>
            <a:ext cx="2951749" cy="2791863"/>
          </a:xfrm>
          <a:prstGeom prst="rect">
            <a:avLst/>
          </a:prstGeom>
        </p:spPr>
      </p:pic>
    </p:spTree>
    <p:extLst>
      <p:ext uri="{BB962C8B-B14F-4D97-AF65-F5344CB8AC3E}">
        <p14:creationId xmlns:p14="http://schemas.microsoft.com/office/powerpoint/2010/main" val="409164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AT1b Check in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5"/>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How is it all going?</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9186B70E-C687-124F-983C-929E37005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829" y="2213811"/>
            <a:ext cx="3692487" cy="3523248"/>
          </a:xfrm>
          <a:prstGeom prst="rect">
            <a:avLst/>
          </a:prstGeom>
        </p:spPr>
      </p:pic>
    </p:spTree>
    <p:extLst>
      <p:ext uri="{BB962C8B-B14F-4D97-AF65-F5344CB8AC3E}">
        <p14:creationId xmlns:p14="http://schemas.microsoft.com/office/powerpoint/2010/main" val="2131898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Introduction to Sequence models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3" name="Picture 2">
            <a:extLst>
              <a:ext uri="{FF2B5EF4-FFF2-40B4-BE49-F238E27FC236}">
                <a16:creationId xmlns:a16="http://schemas.microsoft.com/office/drawing/2014/main" id="{9C1D852F-D97F-C94D-90BF-CB7069CDDDAF}"/>
              </a:ext>
            </a:extLst>
          </p:cNvPr>
          <p:cNvPicPr>
            <a:picLocks noChangeAspect="1"/>
          </p:cNvPicPr>
          <p:nvPr/>
        </p:nvPicPr>
        <p:blipFill>
          <a:blip r:embed="rId3"/>
          <a:stretch>
            <a:fillRect/>
          </a:stretch>
        </p:blipFill>
        <p:spPr>
          <a:xfrm>
            <a:off x="827773" y="1249910"/>
            <a:ext cx="6853187" cy="2145166"/>
          </a:xfrm>
          <a:prstGeom prst="rect">
            <a:avLst/>
          </a:prstGeom>
        </p:spPr>
      </p:pic>
      <p:sp>
        <p:nvSpPr>
          <p:cNvPr id="6" name="TextBox 5">
            <a:extLst>
              <a:ext uri="{FF2B5EF4-FFF2-40B4-BE49-F238E27FC236}">
                <a16:creationId xmlns:a16="http://schemas.microsoft.com/office/drawing/2014/main" id="{626F3669-50D6-724C-8B48-4861D14A03A8}"/>
              </a:ext>
            </a:extLst>
          </p:cNvPr>
          <p:cNvSpPr txBox="1"/>
          <p:nvPr/>
        </p:nvSpPr>
        <p:spPr>
          <a:xfrm>
            <a:off x="7871935" y="2454289"/>
            <a:ext cx="824072" cy="369332"/>
          </a:xfrm>
          <a:prstGeom prst="rect">
            <a:avLst/>
          </a:prstGeom>
          <a:noFill/>
        </p:spPr>
        <p:txBody>
          <a:bodyPr wrap="none" rtlCol="0">
            <a:spAutoFit/>
          </a:bodyPr>
          <a:lstStyle/>
          <a:p>
            <a:r>
              <a:rPr lang="en-US" dirty="0">
                <a:hlinkClick r:id="rId4"/>
              </a:rPr>
              <a:t>Source</a:t>
            </a:r>
            <a:endParaRPr lang="en-US" dirty="0"/>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3602930"/>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We have so far been working with one-to-one, even with out images.</a:t>
            </a:r>
          </a:p>
          <a:p>
            <a:pPr>
              <a:lnSpc>
                <a:spcPct val="122222"/>
              </a:lnSpc>
              <a:spcAft>
                <a:spcPts val="0"/>
              </a:spcAft>
              <a:buClr>
                <a:schemeClr val="dk1"/>
              </a:buClr>
              <a:buSzPts val="1800"/>
            </a:pPr>
            <a:r>
              <a:rPr lang="en-AU" sz="2000" dirty="0">
                <a:sym typeface="Arial"/>
              </a:rPr>
              <a:t>There is also:</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One-to-many (Image captioning)</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Many to one (Sentiment analysis on a sentence)</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Many to many with variable length I/O (Language translation)</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Many to many with variable input but single classification per input (video frame classification)</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191243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Introducing RNNs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3268800"/>
            <a:ext cx="8128116" cy="57824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An RNN is a network architecture that can deal with this.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Originally proposed in ‘that’ </a:t>
            </a:r>
            <a:r>
              <a:rPr lang="en-AU" sz="2000" dirty="0">
                <a:sym typeface="Arial"/>
                <a:hlinkClick r:id="rId3"/>
              </a:rPr>
              <a:t>backprop paper</a:t>
            </a:r>
            <a:r>
              <a:rPr lang="en-AU" sz="2000" dirty="0">
                <a:sym typeface="Arial"/>
              </a:rPr>
              <a:t> (</a:t>
            </a:r>
            <a:r>
              <a:rPr lang="en-AU" sz="2000" dirty="0" err="1">
                <a:sym typeface="Arial"/>
              </a:rPr>
              <a:t>Rumelhart</a:t>
            </a:r>
            <a:r>
              <a:rPr lang="en-AU" sz="2000" dirty="0">
                <a:sym typeface="Arial"/>
              </a:rPr>
              <a:t> et al, 1986)</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dirty="0" err="1">
                <a:sym typeface="Arial"/>
              </a:rPr>
              <a:t>vanialla</a:t>
            </a:r>
            <a:r>
              <a:rPr lang="en-AU" sz="2000" dirty="0">
                <a:sym typeface="Arial"/>
              </a:rPr>
              <a:t> RNN is seen in compact (left) and unrolled (right) diagrams. Both represent the same thing.</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neuron has a hidden state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hidden state is updated when an input vector X at every time point is added.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are two weight matrices, one on input and one on output</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
        <p:nvSpPr>
          <p:cNvPr id="5" name="TextBox 4">
            <a:extLst>
              <a:ext uri="{FF2B5EF4-FFF2-40B4-BE49-F238E27FC236}">
                <a16:creationId xmlns:a16="http://schemas.microsoft.com/office/drawing/2014/main" id="{BFEF301C-F8AE-0044-85CE-0A838BC9BD82}"/>
              </a:ext>
            </a:extLst>
          </p:cNvPr>
          <p:cNvSpPr txBox="1"/>
          <p:nvPr/>
        </p:nvSpPr>
        <p:spPr>
          <a:xfrm>
            <a:off x="7093758" y="2094234"/>
            <a:ext cx="808042" cy="369332"/>
          </a:xfrm>
          <a:prstGeom prst="rect">
            <a:avLst/>
          </a:prstGeom>
          <a:noFill/>
        </p:spPr>
        <p:txBody>
          <a:bodyPr wrap="none" rtlCol="0">
            <a:spAutoFit/>
          </a:bodyPr>
          <a:lstStyle/>
          <a:p>
            <a:r>
              <a:rPr lang="en-US" dirty="0">
                <a:hlinkClick r:id="rId4"/>
              </a:rPr>
              <a:t>source</a:t>
            </a:r>
            <a:endParaRPr lang="en-US" dirty="0"/>
          </a:p>
        </p:txBody>
      </p:sp>
      <p:pic>
        <p:nvPicPr>
          <p:cNvPr id="7" name="Picture 6">
            <a:extLst>
              <a:ext uri="{FF2B5EF4-FFF2-40B4-BE49-F238E27FC236}">
                <a16:creationId xmlns:a16="http://schemas.microsoft.com/office/drawing/2014/main" id="{752E6151-F441-CA49-8E73-C8FBD6CBF245}"/>
              </a:ext>
            </a:extLst>
          </p:cNvPr>
          <p:cNvPicPr>
            <a:picLocks noChangeAspect="1"/>
          </p:cNvPicPr>
          <p:nvPr/>
        </p:nvPicPr>
        <p:blipFill>
          <a:blip r:embed="rId5"/>
          <a:stretch>
            <a:fillRect/>
          </a:stretch>
        </p:blipFill>
        <p:spPr>
          <a:xfrm>
            <a:off x="1806810" y="962547"/>
            <a:ext cx="4796122" cy="2432529"/>
          </a:xfrm>
          <a:prstGeom prst="rect">
            <a:avLst/>
          </a:prstGeom>
        </p:spPr>
      </p:pic>
    </p:spTree>
    <p:extLst>
      <p:ext uri="{BB962C8B-B14F-4D97-AF65-F5344CB8AC3E}">
        <p14:creationId xmlns:p14="http://schemas.microsoft.com/office/powerpoint/2010/main" val="324143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Introducing RNNs – The maths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63147"/>
                <a:ext cx="4843691" cy="260995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We can represent the hidden state at any given time point as:</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b="1" i="1" smtClean="0">
                            <a:solidFill>
                              <a:srgbClr val="E05910"/>
                            </a:solidFill>
                            <a:latin typeface="Cambria Math" panose="02040503050406030204" pitchFamily="18" charset="0"/>
                          </a:rPr>
                        </m:ctrlPr>
                      </m:sSubPr>
                      <m:e>
                        <m:r>
                          <a:rPr lang="en-AU" b="1" i="1">
                            <a:solidFill>
                              <a:srgbClr val="E05910"/>
                            </a:solidFill>
                            <a:latin typeface="Cambria Math" panose="02040503050406030204" pitchFamily="18" charset="0"/>
                          </a:rPr>
                          <m:t>𝒉</m:t>
                        </m:r>
                      </m:e>
                      <m:sub>
                        <m:r>
                          <a:rPr lang="en-AU" b="1" i="1">
                            <a:solidFill>
                              <a:srgbClr val="E05910"/>
                            </a:solidFill>
                            <a:latin typeface="Cambria Math" panose="02040503050406030204" pitchFamily="18" charset="0"/>
                          </a:rPr>
                          <m:t>𝒕</m:t>
                        </m:r>
                      </m:sub>
                    </m:sSub>
                    <m:r>
                      <a:rPr lang="en-AU" i="1">
                        <a:latin typeface="Cambria Math" panose="02040503050406030204" pitchFamily="18" charset="0"/>
                      </a:rPr>
                      <m:t>= </m:t>
                    </m:r>
                    <m:sSub>
                      <m:sSubPr>
                        <m:ctrlPr>
                          <a:rPr lang="en-AU" b="1" i="1" smtClean="0">
                            <a:solidFill>
                              <a:srgbClr val="0070C0"/>
                            </a:solidFill>
                            <a:latin typeface="Cambria Math" panose="02040503050406030204" pitchFamily="18" charset="0"/>
                          </a:rPr>
                        </m:ctrlPr>
                      </m:sSubPr>
                      <m:e>
                        <m:r>
                          <a:rPr lang="en-AU" b="1" i="1">
                            <a:solidFill>
                              <a:srgbClr val="0070C0"/>
                            </a:solidFill>
                            <a:latin typeface="Cambria Math" panose="02040503050406030204" pitchFamily="18" charset="0"/>
                          </a:rPr>
                          <m:t>𝒇</m:t>
                        </m:r>
                      </m:e>
                      <m:sub>
                        <m:r>
                          <a:rPr lang="en-AU" b="1" i="1">
                            <a:solidFill>
                              <a:srgbClr val="0070C0"/>
                            </a:solidFill>
                            <a:latin typeface="Cambria Math" panose="02040503050406030204" pitchFamily="18" charset="0"/>
                          </a:rPr>
                          <m:t>𝑾</m:t>
                        </m:r>
                      </m:sub>
                    </m:sSub>
                    <m:r>
                      <a:rPr lang="en-AU" i="1">
                        <a:latin typeface="Cambria Math" panose="02040503050406030204" pitchFamily="18" charset="0"/>
                      </a:rPr>
                      <m:t> </m:t>
                    </m:r>
                    <m:d>
                      <m:dPr>
                        <m:ctrlPr>
                          <a:rPr lang="en-AU" i="1">
                            <a:latin typeface="Cambria Math" panose="02040503050406030204" pitchFamily="18" charset="0"/>
                          </a:rPr>
                        </m:ctrlPr>
                      </m:dPr>
                      <m:e>
                        <m:r>
                          <a:rPr lang="en-AU" i="1">
                            <a:latin typeface="Cambria Math" panose="02040503050406030204" pitchFamily="18" charset="0"/>
                          </a:rPr>
                          <m:t> </m:t>
                        </m:r>
                        <m:sSub>
                          <m:sSubPr>
                            <m:ctrlPr>
                              <a:rPr lang="en-AU" b="1" i="1" smtClean="0">
                                <a:solidFill>
                                  <a:srgbClr val="00B050"/>
                                </a:solidFill>
                                <a:latin typeface="Cambria Math" panose="02040503050406030204" pitchFamily="18" charset="0"/>
                              </a:rPr>
                            </m:ctrlPr>
                          </m:sSubPr>
                          <m:e>
                            <m:r>
                              <a:rPr lang="en-AU" b="1" i="1">
                                <a:solidFill>
                                  <a:srgbClr val="00B050"/>
                                </a:solidFill>
                                <a:latin typeface="Cambria Math" panose="02040503050406030204" pitchFamily="18" charset="0"/>
                              </a:rPr>
                              <m:t>𝒉</m:t>
                            </m:r>
                          </m:e>
                          <m:sub>
                            <m:r>
                              <a:rPr lang="en-AU" b="1" i="1">
                                <a:solidFill>
                                  <a:srgbClr val="00B050"/>
                                </a:solidFill>
                                <a:latin typeface="Cambria Math" panose="02040503050406030204" pitchFamily="18" charset="0"/>
                              </a:rPr>
                              <m:t>𝒕</m:t>
                            </m:r>
                            <m:r>
                              <a:rPr lang="en-AU" b="1" i="1">
                                <a:solidFill>
                                  <a:srgbClr val="00B050"/>
                                </a:solidFill>
                                <a:latin typeface="Cambria Math" panose="02040503050406030204" pitchFamily="18" charset="0"/>
                              </a:rPr>
                              <m:t>−</m:t>
                            </m:r>
                            <m:r>
                              <a:rPr lang="en-AU" b="1" i="1">
                                <a:solidFill>
                                  <a:srgbClr val="00B050"/>
                                </a:solidFill>
                                <a:latin typeface="Cambria Math" panose="02040503050406030204" pitchFamily="18" charset="0"/>
                              </a:rPr>
                              <m:t>𝟏</m:t>
                            </m:r>
                          </m:sub>
                        </m:sSub>
                        <m:r>
                          <a:rPr lang="en-AU" i="1">
                            <a:latin typeface="Cambria Math" panose="02040503050406030204" pitchFamily="18" charset="0"/>
                          </a:rPr>
                          <m:t>, </m:t>
                        </m:r>
                        <m:sSub>
                          <m:sSubPr>
                            <m:ctrlPr>
                              <a:rPr lang="en-AU" b="1" i="1" smtClean="0">
                                <a:solidFill>
                                  <a:srgbClr val="FF0000"/>
                                </a:solidFill>
                                <a:latin typeface="Cambria Math" panose="02040503050406030204" pitchFamily="18" charset="0"/>
                              </a:rPr>
                            </m:ctrlPr>
                          </m:sSubPr>
                          <m:e>
                            <m:r>
                              <a:rPr lang="en-AU" b="1" i="1">
                                <a:solidFill>
                                  <a:srgbClr val="FF0000"/>
                                </a:solidFill>
                                <a:latin typeface="Cambria Math" panose="02040503050406030204" pitchFamily="18" charset="0"/>
                              </a:rPr>
                              <m:t>𝒙</m:t>
                            </m:r>
                          </m:e>
                          <m:sub>
                            <m:r>
                              <a:rPr lang="en-AU" b="1" i="1">
                                <a:solidFill>
                                  <a:srgbClr val="FF0000"/>
                                </a:solidFill>
                                <a:latin typeface="Cambria Math" panose="02040503050406030204" pitchFamily="18" charset="0"/>
                              </a:rPr>
                              <m:t>𝒕</m:t>
                            </m:r>
                          </m:sub>
                        </m:sSub>
                      </m:e>
                    </m:d>
                  </m:oMath>
                </a14:m>
                <a:endParaRPr lang="en-AU" dirty="0"/>
              </a:p>
              <a:p>
                <a:pPr marL="717750" lvl="3" indent="-285750">
                  <a:lnSpc>
                    <a:spcPct val="122222"/>
                  </a:lnSpc>
                  <a:spcAft>
                    <a:spcPts val="0"/>
                  </a:spcAft>
                  <a:buClr>
                    <a:schemeClr val="dk1"/>
                  </a:buClr>
                  <a:buSzPts val="1800"/>
                  <a:buFont typeface="Arial" panose="020B0604020202020204" pitchFamily="34" charset="0"/>
                  <a:buChar char="•"/>
                </a:pPr>
                <a:r>
                  <a:rPr lang="en-AU" sz="1600" dirty="0">
                    <a:sym typeface="Arial"/>
                  </a:rPr>
                  <a:t>Some </a:t>
                </a:r>
                <a:r>
                  <a:rPr lang="en-AU" sz="1600" b="1" dirty="0">
                    <a:solidFill>
                      <a:srgbClr val="0070C0"/>
                    </a:solidFill>
                    <a:sym typeface="Arial"/>
                  </a:rPr>
                  <a:t>function</a:t>
                </a:r>
                <a:r>
                  <a:rPr lang="en-AU" sz="1600" dirty="0">
                    <a:sym typeface="Arial"/>
                  </a:rPr>
                  <a:t> with parameters (weights </a:t>
                </a:r>
                <a:r>
                  <a:rPr lang="en-AU" sz="1600" b="1" dirty="0">
                    <a:solidFill>
                      <a:srgbClr val="0070C0"/>
                    </a:solidFill>
                    <a:sym typeface="Arial"/>
                  </a:rPr>
                  <a:t>w</a:t>
                </a:r>
                <a:r>
                  <a:rPr lang="en-AU" sz="16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1600" dirty="0">
                    <a:sym typeface="Arial"/>
                  </a:rPr>
                  <a:t>Is applied to the </a:t>
                </a:r>
                <a:r>
                  <a:rPr lang="en-AU" sz="1600" b="1" dirty="0">
                    <a:solidFill>
                      <a:srgbClr val="00B050"/>
                    </a:solidFill>
                    <a:sym typeface="Arial"/>
                  </a:rPr>
                  <a:t>previous hidden state </a:t>
                </a:r>
                <a:r>
                  <a:rPr lang="en-AU" sz="1600" dirty="0">
                    <a:sym typeface="Arial"/>
                  </a:rPr>
                  <a:t>AND the </a:t>
                </a:r>
                <a:r>
                  <a:rPr lang="en-AU" sz="1600" b="1" dirty="0">
                    <a:solidFill>
                      <a:srgbClr val="FF0000"/>
                    </a:solidFill>
                    <a:sym typeface="Arial"/>
                  </a:rPr>
                  <a:t>input vector </a:t>
                </a:r>
                <a:r>
                  <a:rPr lang="en-AU" sz="1600" dirty="0">
                    <a:sym typeface="Arial"/>
                  </a:rPr>
                  <a:t>at that time</a:t>
                </a:r>
              </a:p>
              <a:p>
                <a:pPr marL="717750" lvl="3" indent="-285750">
                  <a:lnSpc>
                    <a:spcPct val="122222"/>
                  </a:lnSpc>
                  <a:spcAft>
                    <a:spcPts val="0"/>
                  </a:spcAft>
                  <a:buClr>
                    <a:schemeClr val="dk1"/>
                  </a:buClr>
                  <a:buSzPts val="1800"/>
                  <a:buFont typeface="Arial" panose="020B0604020202020204" pitchFamily="34" charset="0"/>
                  <a:buChar char="•"/>
                </a:pPr>
                <a:r>
                  <a:rPr lang="en-AU" sz="1600" dirty="0">
                    <a:sym typeface="Arial"/>
                  </a:rPr>
                  <a:t>A </a:t>
                </a:r>
                <a:r>
                  <a:rPr lang="en-AU" sz="1600" b="1" dirty="0">
                    <a:solidFill>
                      <a:srgbClr val="E05910"/>
                    </a:solidFill>
                    <a:sym typeface="Arial"/>
                  </a:rPr>
                  <a:t>new state </a:t>
                </a:r>
                <a:r>
                  <a:rPr lang="en-AU" sz="1600" dirty="0">
                    <a:sym typeface="Arial"/>
                  </a:rPr>
                  <a:t>is produced	</a:t>
                </a:r>
              </a:p>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Note we use the </a:t>
                </a:r>
                <a:r>
                  <a:rPr lang="en-AU" b="1" dirty="0">
                    <a:sym typeface="Arial"/>
                  </a:rPr>
                  <a:t>same </a:t>
                </a:r>
                <a:r>
                  <a:rPr lang="en-AU" dirty="0">
                    <a:sym typeface="Arial"/>
                  </a:rPr>
                  <a:t>weights and function at each time step</a:t>
                </a:r>
                <a:br>
                  <a:rPr lang="en-AU" sz="1600" dirty="0">
                    <a:sym typeface="Arial"/>
                  </a:rPr>
                </a:br>
                <a:br>
                  <a:rPr lang="en-AU" sz="1600" dirty="0">
                    <a:sym typeface="Arial"/>
                  </a:rPr>
                </a:br>
                <a:endParaRPr lang="en-AU" sz="1200" dirty="0">
                  <a:latin typeface="+mn-lt"/>
                  <a:sym typeface="Arial"/>
                </a:endParaRPr>
              </a:p>
            </p:txBody>
          </p:sp>
        </mc:Choice>
        <mc:Fallback xmlns="">
          <p:sp>
            <p:nvSpPr>
              <p:cNvPr id="8" name="Google Shape;354;p40">
                <a:extLst>
                  <a:ext uri="{FF2B5EF4-FFF2-40B4-BE49-F238E27FC236}">
                    <a16:creationId xmlns:a16="http://schemas.microsoft.com/office/drawing/2014/main" id="{319D1156-F114-AA4D-9DC4-B1CD66036E5F}"/>
                  </a:ext>
                </a:extLst>
              </p:cNvPr>
              <p:cNvSpPr txBox="1">
                <a:spLocks noRot="1" noChangeAspect="1" noMove="1" noResize="1" noEditPoints="1" noAdjustHandles="1" noChangeArrowheads="1" noChangeShapeType="1" noTextEdit="1"/>
              </p:cNvSpPr>
              <p:nvPr/>
            </p:nvSpPr>
            <p:spPr>
              <a:xfrm>
                <a:off x="507942" y="1163147"/>
                <a:ext cx="4843691" cy="2609956"/>
              </a:xfrm>
              <a:prstGeom prst="rect">
                <a:avLst/>
              </a:prstGeom>
              <a:blipFill>
                <a:blip r:embed="rId3"/>
                <a:stretch>
                  <a:fillRect l="-2618" t="-1456" r="-262" b="-14078"/>
                </a:stretch>
              </a:blipFill>
              <a:ln>
                <a:noFill/>
              </a:ln>
            </p:spPr>
            <p:txBody>
              <a:bodyPr/>
              <a:lstStyle/>
              <a:p>
                <a:r>
                  <a:rPr lang="en-US">
                    <a:noFill/>
                  </a:rPr>
                  <a:t> </a:t>
                </a:r>
              </a:p>
            </p:txBody>
          </p:sp>
        </mc:Fallback>
      </mc:AlternateContent>
      <p:pic>
        <p:nvPicPr>
          <p:cNvPr id="7" name="Picture 6">
            <a:extLst>
              <a:ext uri="{FF2B5EF4-FFF2-40B4-BE49-F238E27FC236}">
                <a16:creationId xmlns:a16="http://schemas.microsoft.com/office/drawing/2014/main" id="{752E6151-F441-CA49-8E73-C8FBD6CBF245}"/>
              </a:ext>
            </a:extLst>
          </p:cNvPr>
          <p:cNvPicPr>
            <a:picLocks noChangeAspect="1"/>
          </p:cNvPicPr>
          <p:nvPr/>
        </p:nvPicPr>
        <p:blipFill>
          <a:blip r:embed="rId4"/>
          <a:stretch>
            <a:fillRect/>
          </a:stretch>
        </p:blipFill>
        <p:spPr>
          <a:xfrm>
            <a:off x="5255380" y="1370215"/>
            <a:ext cx="3727361" cy="1890468"/>
          </a:xfrm>
          <a:prstGeom prst="rect">
            <a:avLst/>
          </a:prstGeom>
        </p:spPr>
      </p:pic>
      <mc:AlternateContent xmlns:mc="http://schemas.openxmlformats.org/markup-compatibility/2006" xmlns:a14="http://schemas.microsoft.com/office/drawing/2010/main">
        <mc:Choice Requires="a14">
          <p:sp>
            <p:nvSpPr>
              <p:cNvPr id="9" name="Google Shape;354;p40">
                <a:extLst>
                  <a:ext uri="{FF2B5EF4-FFF2-40B4-BE49-F238E27FC236}">
                    <a16:creationId xmlns:a16="http://schemas.microsoft.com/office/drawing/2014/main" id="{58E121D9-502C-9245-A0CC-7D6D85AD945B}"/>
                  </a:ext>
                </a:extLst>
              </p:cNvPr>
              <p:cNvSpPr txBox="1">
                <a:spLocks/>
              </p:cNvSpPr>
              <p:nvPr/>
            </p:nvSpPr>
            <p:spPr>
              <a:xfrm>
                <a:off x="507942" y="4107647"/>
                <a:ext cx="8077793"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a:lnSpc>
                    <a:spcPct val="122222"/>
                  </a:lnSpc>
                  <a:spcAft>
                    <a:spcPts val="0"/>
                  </a:spcAft>
                  <a:buClr>
                    <a:schemeClr val="dk1"/>
                  </a:buClr>
                  <a:buSzPts val="1800"/>
                  <a:buFont typeface="Arial" panose="020B0604020202020204" pitchFamily="34" charset="0"/>
                  <a:buChar char="•"/>
                </a:pPr>
                <a:r>
                  <a:rPr lang="en-AU" sz="1800" dirty="0">
                    <a:latin typeface="+mn-lt"/>
                    <a:sym typeface="Arial"/>
                  </a:rPr>
                  <a:t>Which might look something like this (</a:t>
                </a:r>
                <a:r>
                  <a:rPr lang="en-AU" sz="1800" dirty="0" err="1">
                    <a:latin typeface="+mn-lt"/>
                    <a:sym typeface="Arial"/>
                  </a:rPr>
                  <a:t>tanhs</a:t>
                </a:r>
                <a:r>
                  <a:rPr lang="en-AU" sz="1800" dirty="0">
                    <a:latin typeface="+mn-lt"/>
                    <a:sym typeface="Arial"/>
                  </a:rPr>
                  <a:t> used in earlier papers):</a:t>
                </a:r>
                <a:br>
                  <a:rPr lang="en-AU" sz="1800" dirty="0">
                    <a:latin typeface="+mn-lt"/>
                    <a:sym typeface="Arial"/>
                  </a:rPr>
                </a:br>
                <a:endParaRPr lang="en-AU" sz="1800" dirty="0">
                  <a:latin typeface="+mn-lt"/>
                  <a:sym typeface="Arial"/>
                </a:endParaRP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sSub>
                      <m:sSubPr>
                        <m:ctrlPr>
                          <a:rPr lang="en-AU" b="1" i="1" smtClean="0">
                            <a:solidFill>
                              <a:srgbClr val="E05910"/>
                            </a:solidFill>
                            <a:latin typeface="Cambria Math" panose="02040503050406030204" pitchFamily="18" charset="0"/>
                          </a:rPr>
                        </m:ctrlPr>
                      </m:sSubPr>
                      <m:e>
                        <m:r>
                          <a:rPr lang="en-AU" b="1" i="1">
                            <a:solidFill>
                              <a:srgbClr val="E05910"/>
                            </a:solidFill>
                            <a:latin typeface="Cambria Math" panose="02040503050406030204" pitchFamily="18" charset="0"/>
                          </a:rPr>
                          <m:t>𝒉</m:t>
                        </m:r>
                      </m:e>
                      <m:sub>
                        <m:r>
                          <a:rPr lang="en-AU" b="1" i="1">
                            <a:solidFill>
                              <a:srgbClr val="E05910"/>
                            </a:solidFill>
                            <a:latin typeface="Cambria Math" panose="02040503050406030204" pitchFamily="18" charset="0"/>
                          </a:rPr>
                          <m:t>𝒕</m:t>
                        </m:r>
                      </m:sub>
                    </m:sSub>
                    <m:r>
                      <a:rPr lang="en-AU" i="1">
                        <a:latin typeface="Cambria Math" panose="02040503050406030204" pitchFamily="18" charset="0"/>
                      </a:rPr>
                      <m:t>= </m:t>
                    </m:r>
                    <m:r>
                      <a:rPr lang="en-AU" b="1" i="1" smtClean="0">
                        <a:solidFill>
                          <a:srgbClr val="0070C0"/>
                        </a:solidFill>
                        <a:latin typeface="Cambria Math" panose="02040503050406030204" pitchFamily="18" charset="0"/>
                      </a:rPr>
                      <m:t>𝒕𝒂𝒏𝒉</m:t>
                    </m:r>
                    <m:d>
                      <m:dPr>
                        <m:ctrlPr>
                          <a:rPr lang="en-AU" b="1" i="1">
                            <a:solidFill>
                              <a:srgbClr val="0070C0"/>
                            </a:solidFill>
                            <a:latin typeface="Cambria Math" panose="02040503050406030204" pitchFamily="18" charset="0"/>
                          </a:rPr>
                        </m:ctrlPr>
                      </m:dPr>
                      <m:e>
                        <m:sSub>
                          <m:sSubPr>
                            <m:ctrlPr>
                              <a:rPr lang="en-AU" b="1" i="1" smtClean="0">
                                <a:solidFill>
                                  <a:srgbClr val="0070C0"/>
                                </a:solidFill>
                                <a:latin typeface="Cambria Math" panose="02040503050406030204" pitchFamily="18" charset="0"/>
                              </a:rPr>
                            </m:ctrlPr>
                          </m:sSubPr>
                          <m:e>
                            <m:r>
                              <a:rPr lang="en-AU" b="1" i="1">
                                <a:solidFill>
                                  <a:srgbClr val="0070C0"/>
                                </a:solidFill>
                                <a:latin typeface="Cambria Math" panose="02040503050406030204" pitchFamily="18" charset="0"/>
                              </a:rPr>
                              <m:t>𝑾</m:t>
                            </m:r>
                          </m:e>
                          <m:sub>
                            <m:r>
                              <a:rPr lang="en-AU" b="1" i="1">
                                <a:solidFill>
                                  <a:srgbClr val="0070C0"/>
                                </a:solidFill>
                                <a:latin typeface="Cambria Math" panose="02040503050406030204" pitchFamily="18" charset="0"/>
                              </a:rPr>
                              <m:t>𝒉𝒉</m:t>
                            </m:r>
                          </m:sub>
                        </m:sSub>
                        <m:sSub>
                          <m:sSubPr>
                            <m:ctrlPr>
                              <a:rPr lang="en-AU" i="1" smtClean="0">
                                <a:solidFill>
                                  <a:srgbClr val="00B050"/>
                                </a:solidFill>
                                <a:latin typeface="Cambria Math" panose="02040503050406030204" pitchFamily="18" charset="0"/>
                              </a:rPr>
                            </m:ctrlPr>
                          </m:sSubPr>
                          <m:e>
                            <m:r>
                              <a:rPr lang="en-AU" i="1">
                                <a:solidFill>
                                  <a:srgbClr val="00B050"/>
                                </a:solidFill>
                                <a:latin typeface="Cambria Math" panose="02040503050406030204" pitchFamily="18" charset="0"/>
                              </a:rPr>
                              <m:t>h</m:t>
                            </m:r>
                          </m:e>
                          <m:sub>
                            <m:r>
                              <a:rPr lang="en-AU" i="1">
                                <a:solidFill>
                                  <a:srgbClr val="00B050"/>
                                </a:solidFill>
                                <a:latin typeface="Cambria Math" panose="02040503050406030204" pitchFamily="18" charset="0"/>
                              </a:rPr>
                              <m:t>𝑡</m:t>
                            </m:r>
                            <m:r>
                              <a:rPr lang="en-AU" i="1">
                                <a:solidFill>
                                  <a:srgbClr val="00B050"/>
                                </a:solidFill>
                                <a:latin typeface="Cambria Math" panose="02040503050406030204" pitchFamily="18" charset="0"/>
                              </a:rPr>
                              <m:t>−1</m:t>
                            </m:r>
                          </m:sub>
                        </m:sSub>
                        <m:r>
                          <a:rPr lang="en-AU" i="1">
                            <a:latin typeface="Cambria Math" panose="02040503050406030204" pitchFamily="18" charset="0"/>
                          </a:rPr>
                          <m:t>+ </m:t>
                        </m:r>
                        <m:sSub>
                          <m:sSubPr>
                            <m:ctrlPr>
                              <a:rPr lang="en-AU" b="1" i="1" smtClean="0">
                                <a:solidFill>
                                  <a:srgbClr val="0070C0"/>
                                </a:solidFill>
                                <a:latin typeface="Cambria Math" panose="02040503050406030204" pitchFamily="18" charset="0"/>
                              </a:rPr>
                            </m:ctrlPr>
                          </m:sSubPr>
                          <m:e>
                            <m:r>
                              <a:rPr lang="en-AU" b="1" i="1">
                                <a:solidFill>
                                  <a:srgbClr val="0070C0"/>
                                </a:solidFill>
                                <a:latin typeface="Cambria Math" panose="02040503050406030204" pitchFamily="18" charset="0"/>
                              </a:rPr>
                              <m:t>𝑾</m:t>
                            </m:r>
                          </m:e>
                          <m:sub>
                            <m:r>
                              <a:rPr lang="en-AU" b="1" i="1">
                                <a:solidFill>
                                  <a:srgbClr val="0070C0"/>
                                </a:solidFill>
                                <a:latin typeface="Cambria Math" panose="02040503050406030204" pitchFamily="18" charset="0"/>
                              </a:rPr>
                              <m:t>𝒙𝒉</m:t>
                            </m:r>
                          </m:sub>
                        </m:sSub>
                        <m:sSub>
                          <m:sSubPr>
                            <m:ctrlPr>
                              <a:rPr lang="en-AU" b="1" i="1" smtClean="0">
                                <a:solidFill>
                                  <a:srgbClr val="FF0000"/>
                                </a:solidFill>
                                <a:latin typeface="Cambria Math" panose="02040503050406030204" pitchFamily="18" charset="0"/>
                              </a:rPr>
                            </m:ctrlPr>
                          </m:sSubPr>
                          <m:e>
                            <m:r>
                              <a:rPr lang="en-AU" b="1" i="1">
                                <a:solidFill>
                                  <a:srgbClr val="FF0000"/>
                                </a:solidFill>
                                <a:latin typeface="Cambria Math" panose="02040503050406030204" pitchFamily="18" charset="0"/>
                              </a:rPr>
                              <m:t>𝒙</m:t>
                            </m:r>
                          </m:e>
                          <m:sub>
                            <m:r>
                              <a:rPr lang="en-AU" b="1" i="1">
                                <a:solidFill>
                                  <a:srgbClr val="FF0000"/>
                                </a:solidFill>
                                <a:latin typeface="Cambria Math" panose="02040503050406030204" pitchFamily="18" charset="0"/>
                              </a:rPr>
                              <m:t>𝒕</m:t>
                            </m:r>
                          </m:sub>
                        </m:sSub>
                      </m:e>
                    </m:d>
                  </m:oMath>
                </a14:m>
                <a:br>
                  <a:rPr lang="en-AU" dirty="0"/>
                </a:br>
                <a:endParaRPr lang="en-AU" dirty="0"/>
              </a:p>
              <a:p>
                <a:pPr marL="285750" indent="-285750">
                  <a:lnSpc>
                    <a:spcPct val="122222"/>
                  </a:lnSpc>
                  <a:spcAft>
                    <a:spcPts val="0"/>
                  </a:spcAft>
                  <a:buClr>
                    <a:schemeClr val="dk1"/>
                  </a:buClr>
                  <a:buSzPts val="1800"/>
                  <a:buFont typeface="Arial" panose="020B0604020202020204" pitchFamily="34" charset="0"/>
                  <a:buChar char="•"/>
                </a:pPr>
                <a:r>
                  <a:rPr lang="en-AU" dirty="0"/>
                  <a:t>You may also want a prediction at each timestep (seen above), so you need another weight matrix (</a:t>
                </a:r>
                <a14:m>
                  <m:oMath xmlns:m="http://schemas.openxmlformats.org/officeDocument/2006/math">
                    <m:sSub>
                      <m:sSubPr>
                        <m:ctrlPr>
                          <a:rPr lang="en-AU" b="1" i="1" smtClean="0">
                            <a:solidFill>
                              <a:schemeClr val="tx1"/>
                            </a:solidFill>
                            <a:latin typeface="Cambria Math" panose="02040503050406030204" pitchFamily="18" charset="0"/>
                          </a:rPr>
                        </m:ctrlPr>
                      </m:sSubPr>
                      <m:e>
                        <m:r>
                          <a:rPr lang="en-AU" b="1" i="1">
                            <a:solidFill>
                              <a:schemeClr val="tx1"/>
                            </a:solidFill>
                            <a:latin typeface="Cambria Math" panose="02040503050406030204" pitchFamily="18" charset="0"/>
                          </a:rPr>
                          <m:t>𝑾</m:t>
                        </m:r>
                      </m:e>
                      <m:sub>
                        <m:r>
                          <a:rPr lang="en-AU" b="1" i="1" smtClean="0">
                            <a:solidFill>
                              <a:schemeClr val="tx1"/>
                            </a:solidFill>
                            <a:latin typeface="Cambria Math" panose="02040503050406030204" pitchFamily="18" charset="0"/>
                          </a:rPr>
                          <m:t>𝒉𝒚</m:t>
                        </m:r>
                      </m:sub>
                    </m:sSub>
                  </m:oMath>
                </a14:m>
                <a:r>
                  <a:rPr lang="en-AU" dirty="0"/>
                  <a:t>) to multiply this new hidden state to create class scores.</a:t>
                </a:r>
              </a:p>
              <a:p>
                <a:pPr marL="501750" lvl="2" indent="-285750">
                  <a:lnSpc>
                    <a:spcPct val="122222"/>
                  </a:lnSpc>
                  <a:spcAft>
                    <a:spcPts val="0"/>
                  </a:spcAft>
                  <a:buClr>
                    <a:schemeClr val="dk1"/>
                  </a:buClr>
                  <a:buSzPts val="1800"/>
                  <a:buFont typeface="Arial" panose="020B0604020202020204" pitchFamily="34" charset="0"/>
                  <a:buChar char="•"/>
                </a:pPr>
                <a:endParaRPr lang="en-AU" sz="1200" dirty="0">
                  <a:latin typeface="+mn-lt"/>
                  <a:sym typeface="Arial"/>
                </a:endParaRPr>
              </a:p>
            </p:txBody>
          </p:sp>
        </mc:Choice>
        <mc:Fallback xmlns="">
          <p:sp>
            <p:nvSpPr>
              <p:cNvPr id="9" name="Google Shape;354;p40">
                <a:extLst>
                  <a:ext uri="{FF2B5EF4-FFF2-40B4-BE49-F238E27FC236}">
                    <a16:creationId xmlns:a16="http://schemas.microsoft.com/office/drawing/2014/main" id="{58E121D9-502C-9245-A0CC-7D6D85AD945B}"/>
                  </a:ext>
                </a:extLst>
              </p:cNvPr>
              <p:cNvSpPr txBox="1">
                <a:spLocks noRot="1" noChangeAspect="1" noMove="1" noResize="1" noEditPoints="1" noAdjustHandles="1" noChangeArrowheads="1" noChangeShapeType="1" noTextEdit="1"/>
              </p:cNvSpPr>
              <p:nvPr/>
            </p:nvSpPr>
            <p:spPr>
              <a:xfrm>
                <a:off x="507942" y="4107647"/>
                <a:ext cx="8077793" cy="775152"/>
              </a:xfrm>
              <a:prstGeom prst="rect">
                <a:avLst/>
              </a:prstGeom>
              <a:blipFill>
                <a:blip r:embed="rId5"/>
                <a:stretch>
                  <a:fillRect l="-1570" t="-3226" r="-2041" b="-174194"/>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593B10C0-0861-9442-BED7-345337254EE4}"/>
              </a:ext>
            </a:extLst>
          </p:cNvPr>
          <p:cNvSpPr txBox="1"/>
          <p:nvPr/>
        </p:nvSpPr>
        <p:spPr>
          <a:xfrm>
            <a:off x="6237362" y="3193728"/>
            <a:ext cx="2165492" cy="646331"/>
          </a:xfrm>
          <a:prstGeom prst="rect">
            <a:avLst/>
          </a:prstGeom>
          <a:solidFill>
            <a:schemeClr val="accent1">
              <a:lumMod val="40000"/>
              <a:lumOff val="60000"/>
            </a:schemeClr>
          </a:solidFill>
        </p:spPr>
        <p:txBody>
          <a:bodyPr wrap="square" rtlCol="0">
            <a:spAutoFit/>
          </a:bodyPr>
          <a:lstStyle/>
          <a:p>
            <a:pPr algn="ctr"/>
            <a:r>
              <a:rPr lang="en-US" dirty="0"/>
              <a:t>Typically H</a:t>
            </a:r>
            <a:r>
              <a:rPr lang="en-US" baseline="-25000" dirty="0"/>
              <a:t>0</a:t>
            </a:r>
            <a:r>
              <a:rPr lang="en-US" dirty="0"/>
              <a:t> </a:t>
            </a:r>
            <a:r>
              <a:rPr lang="en-US" dirty="0" err="1"/>
              <a:t>initalised</a:t>
            </a:r>
            <a:r>
              <a:rPr lang="en-US" dirty="0"/>
              <a:t> to zeros</a:t>
            </a:r>
          </a:p>
        </p:txBody>
      </p:sp>
    </p:spTree>
    <p:extLst>
      <p:ext uri="{BB962C8B-B14F-4D97-AF65-F5344CB8AC3E}">
        <p14:creationId xmlns:p14="http://schemas.microsoft.com/office/powerpoint/2010/main" val="336143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RNN Computational Graph</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507942" y="1163147"/>
            <a:ext cx="6768757"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We can represent the different RNN types as computational graphs</a:t>
            </a:r>
          </a:p>
        </p:txBody>
      </p:sp>
      <p:pic>
        <p:nvPicPr>
          <p:cNvPr id="10" name="Picture 9">
            <a:extLst>
              <a:ext uri="{FF2B5EF4-FFF2-40B4-BE49-F238E27FC236}">
                <a16:creationId xmlns:a16="http://schemas.microsoft.com/office/drawing/2014/main" id="{D5A2068E-05D7-144A-BAF5-E73A15B63F4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4231" y="1777645"/>
            <a:ext cx="4123824" cy="1413589"/>
          </a:xfrm>
          <a:prstGeom prst="rect">
            <a:avLst/>
          </a:prstGeom>
          <a:ln w="38100">
            <a:solidFill>
              <a:srgbClr val="7030A0"/>
            </a:solidFill>
          </a:ln>
        </p:spPr>
      </p:pic>
      <p:pic>
        <p:nvPicPr>
          <p:cNvPr id="11" name="Picture 10">
            <a:extLst>
              <a:ext uri="{FF2B5EF4-FFF2-40B4-BE49-F238E27FC236}">
                <a16:creationId xmlns:a16="http://schemas.microsoft.com/office/drawing/2014/main" id="{4F8EA8C7-8537-8A42-8E54-10CFBC2EB4A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07942" y="3348724"/>
            <a:ext cx="3741431" cy="1395488"/>
          </a:xfrm>
          <a:prstGeom prst="rect">
            <a:avLst/>
          </a:prstGeom>
          <a:ln w="38100">
            <a:solidFill>
              <a:srgbClr val="0070C0"/>
            </a:solidFill>
          </a:ln>
        </p:spPr>
      </p:pic>
      <p:pic>
        <p:nvPicPr>
          <p:cNvPr id="12" name="Picture 11">
            <a:extLst>
              <a:ext uri="{FF2B5EF4-FFF2-40B4-BE49-F238E27FC236}">
                <a16:creationId xmlns:a16="http://schemas.microsoft.com/office/drawing/2014/main" id="{6621200B-C00E-884B-A356-C635522B2A4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07942" y="4901702"/>
            <a:ext cx="3704641" cy="1379973"/>
          </a:xfrm>
          <a:prstGeom prst="rect">
            <a:avLst/>
          </a:prstGeom>
          <a:ln w="38100">
            <a:solidFill>
              <a:srgbClr val="FF0000"/>
            </a:solidFill>
          </a:ln>
        </p:spPr>
      </p:pic>
      <p:sp>
        <p:nvSpPr>
          <p:cNvPr id="13" name="Google Shape;354;p40">
            <a:extLst>
              <a:ext uri="{FF2B5EF4-FFF2-40B4-BE49-F238E27FC236}">
                <a16:creationId xmlns:a16="http://schemas.microsoft.com/office/drawing/2014/main" id="{BA9AF03D-D746-E545-AC87-A0E39922C326}"/>
              </a:ext>
            </a:extLst>
          </p:cNvPr>
          <p:cNvSpPr txBox="1">
            <a:spLocks/>
          </p:cNvSpPr>
          <p:nvPr/>
        </p:nvSpPr>
        <p:spPr>
          <a:xfrm>
            <a:off x="4819650" y="1810142"/>
            <a:ext cx="4218471" cy="118861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2222"/>
              </a:lnSpc>
              <a:spcAft>
                <a:spcPts val="0"/>
              </a:spcAft>
              <a:buClr>
                <a:schemeClr val="dk1"/>
              </a:buClr>
              <a:buSzPts val="1800"/>
            </a:pPr>
            <a:r>
              <a:rPr lang="en-AU" sz="1600" dirty="0">
                <a:sym typeface="Arial"/>
              </a:rPr>
              <a:t>A </a:t>
            </a:r>
            <a:r>
              <a:rPr lang="en-AU" sz="1600" b="1" dirty="0">
                <a:solidFill>
                  <a:srgbClr val="7030A0"/>
                </a:solidFill>
                <a:sym typeface="Arial"/>
              </a:rPr>
              <a:t>Many to Many</a:t>
            </a:r>
            <a:r>
              <a:rPr lang="en-AU" sz="1600" dirty="0">
                <a:sym typeface="Arial"/>
              </a:rPr>
              <a:t> RNN computational graph. The multiple losses mean a final loss summation to get a total loss as well as an additive operation to sum gradients into the final weight matrix during back prop.</a:t>
            </a:r>
            <a:br>
              <a:rPr lang="en-AU" sz="1600" dirty="0">
                <a:sym typeface="Arial"/>
              </a:rPr>
            </a:br>
            <a:br>
              <a:rPr lang="en-AU" sz="1600" dirty="0">
                <a:sym typeface="Arial"/>
              </a:rPr>
            </a:br>
            <a:endParaRPr lang="en-AU" sz="1200" dirty="0">
              <a:latin typeface="+mn-lt"/>
              <a:sym typeface="Arial"/>
            </a:endParaRPr>
          </a:p>
        </p:txBody>
      </p:sp>
      <p:sp>
        <p:nvSpPr>
          <p:cNvPr id="3" name="TextBox 2">
            <a:extLst>
              <a:ext uri="{FF2B5EF4-FFF2-40B4-BE49-F238E27FC236}">
                <a16:creationId xmlns:a16="http://schemas.microsoft.com/office/drawing/2014/main" id="{352D9209-4764-DC45-A2BE-D35FE85F1619}"/>
              </a:ext>
            </a:extLst>
          </p:cNvPr>
          <p:cNvSpPr txBox="1"/>
          <p:nvPr/>
        </p:nvSpPr>
        <p:spPr>
          <a:xfrm>
            <a:off x="7410410" y="1163147"/>
            <a:ext cx="824072" cy="369332"/>
          </a:xfrm>
          <a:prstGeom prst="rect">
            <a:avLst/>
          </a:prstGeom>
          <a:noFill/>
        </p:spPr>
        <p:txBody>
          <a:bodyPr wrap="none" rtlCol="0">
            <a:spAutoFit/>
          </a:bodyPr>
          <a:lstStyle/>
          <a:p>
            <a:r>
              <a:rPr lang="en-US" dirty="0">
                <a:hlinkClick r:id="rId6"/>
              </a:rPr>
              <a:t>Source</a:t>
            </a:r>
            <a:endParaRPr lang="en-US" dirty="0"/>
          </a:p>
        </p:txBody>
      </p:sp>
      <p:sp>
        <p:nvSpPr>
          <p:cNvPr id="14" name="Google Shape;354;p40">
            <a:extLst>
              <a:ext uri="{FF2B5EF4-FFF2-40B4-BE49-F238E27FC236}">
                <a16:creationId xmlns:a16="http://schemas.microsoft.com/office/drawing/2014/main" id="{3DF3416F-0FA4-0C4B-BA49-026BFAF7B11B}"/>
              </a:ext>
            </a:extLst>
          </p:cNvPr>
          <p:cNvSpPr txBox="1">
            <a:spLocks/>
          </p:cNvSpPr>
          <p:nvPr/>
        </p:nvSpPr>
        <p:spPr>
          <a:xfrm>
            <a:off x="4658829" y="3429000"/>
            <a:ext cx="4218471" cy="118861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2222"/>
              </a:lnSpc>
              <a:spcAft>
                <a:spcPts val="0"/>
              </a:spcAft>
              <a:buClr>
                <a:schemeClr val="dk1"/>
              </a:buClr>
              <a:buSzPts val="1800"/>
            </a:pPr>
            <a:r>
              <a:rPr lang="en-AU" sz="1600" dirty="0">
                <a:sym typeface="Arial"/>
              </a:rPr>
              <a:t>A </a:t>
            </a:r>
            <a:r>
              <a:rPr lang="en-AU" sz="1600" b="1" dirty="0">
                <a:solidFill>
                  <a:srgbClr val="0070C0"/>
                </a:solidFill>
                <a:sym typeface="Arial"/>
              </a:rPr>
              <a:t>Many to One</a:t>
            </a:r>
            <a:r>
              <a:rPr lang="en-AU" sz="1600" dirty="0">
                <a:sym typeface="Arial"/>
              </a:rPr>
              <a:t> RNN computational graph. There is only one output, but it has elements of everything that has come before it. Hence only one loss</a:t>
            </a:r>
            <a:br>
              <a:rPr lang="en-AU" sz="1600" dirty="0">
                <a:sym typeface="Arial"/>
              </a:rPr>
            </a:br>
            <a:br>
              <a:rPr lang="en-AU" sz="1600" dirty="0">
                <a:sym typeface="Arial"/>
              </a:rPr>
            </a:br>
            <a:endParaRPr lang="en-AU" sz="1200" dirty="0">
              <a:latin typeface="+mn-lt"/>
              <a:sym typeface="Arial"/>
            </a:endParaRPr>
          </a:p>
        </p:txBody>
      </p:sp>
      <p:sp>
        <p:nvSpPr>
          <p:cNvPr id="15" name="Google Shape;354;p40">
            <a:extLst>
              <a:ext uri="{FF2B5EF4-FFF2-40B4-BE49-F238E27FC236}">
                <a16:creationId xmlns:a16="http://schemas.microsoft.com/office/drawing/2014/main" id="{6935123B-6BC9-0744-8500-BFB1ECFB4C85}"/>
              </a:ext>
            </a:extLst>
          </p:cNvPr>
          <p:cNvSpPr txBox="1">
            <a:spLocks/>
          </p:cNvSpPr>
          <p:nvPr/>
        </p:nvSpPr>
        <p:spPr>
          <a:xfrm>
            <a:off x="4498055" y="4957870"/>
            <a:ext cx="4218471" cy="118861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2222"/>
              </a:lnSpc>
              <a:spcAft>
                <a:spcPts val="0"/>
              </a:spcAft>
              <a:buClr>
                <a:schemeClr val="dk1"/>
              </a:buClr>
              <a:buSzPts val="1800"/>
            </a:pPr>
            <a:r>
              <a:rPr lang="en-AU" sz="1600" dirty="0">
                <a:sym typeface="Arial"/>
              </a:rPr>
              <a:t>A </a:t>
            </a:r>
            <a:r>
              <a:rPr lang="en-AU" sz="1600" b="1" dirty="0">
                <a:solidFill>
                  <a:srgbClr val="FF0000"/>
                </a:solidFill>
                <a:sym typeface="Arial"/>
              </a:rPr>
              <a:t>One to Many</a:t>
            </a:r>
            <a:r>
              <a:rPr lang="en-AU" sz="1600" dirty="0">
                <a:solidFill>
                  <a:srgbClr val="FF0000"/>
                </a:solidFill>
                <a:sym typeface="Arial"/>
              </a:rPr>
              <a:t> </a:t>
            </a:r>
            <a:r>
              <a:rPr lang="en-AU" sz="1600" dirty="0">
                <a:sym typeface="Arial"/>
              </a:rPr>
              <a:t>RNN computational graph. Similar to Many to Many but only one input X.</a:t>
            </a:r>
            <a:br>
              <a:rPr lang="en-AU" sz="1600" dirty="0">
                <a:sym typeface="Arial"/>
              </a:rPr>
            </a:br>
            <a:endParaRPr lang="en-AU" sz="1200" dirty="0">
              <a:latin typeface="+mn-lt"/>
              <a:sym typeface="Arial"/>
            </a:endParaRPr>
          </a:p>
        </p:txBody>
      </p:sp>
    </p:spTree>
    <p:extLst>
      <p:ext uri="{BB962C8B-B14F-4D97-AF65-F5344CB8AC3E}">
        <p14:creationId xmlns:p14="http://schemas.microsoft.com/office/powerpoint/2010/main" val="59406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 fun RNN example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450191" y="1374902"/>
            <a:ext cx="3784925"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An infamous paper/example by Andrej </a:t>
            </a:r>
            <a:r>
              <a:rPr lang="en-AU" dirty="0" err="1">
                <a:sym typeface="Arial"/>
              </a:rPr>
              <a:t>Karpathy</a:t>
            </a:r>
            <a:r>
              <a:rPr lang="en-AU" dirty="0">
                <a:sym typeface="Arial"/>
              </a:rPr>
              <a:t> – ‘The unreasonable Effectiveness of RNNs’ (</a:t>
            </a:r>
            <a:r>
              <a:rPr lang="en-AU" dirty="0">
                <a:sym typeface="Arial"/>
                <a:hlinkClick r:id="rId3"/>
              </a:rPr>
              <a:t>source</a:t>
            </a:r>
            <a:r>
              <a:rPr lang="en-AU" dirty="0">
                <a:sym typeface="Arial"/>
              </a:rPr>
              <a:t>)</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 character-level RNN to generate text. </a:t>
            </a:r>
          </a:p>
          <a:p>
            <a:pPr marL="501750" lvl="2" indent="-285750">
              <a:lnSpc>
                <a:spcPct val="122222"/>
              </a:lnSpc>
              <a:spcAft>
                <a:spcPts val="0"/>
              </a:spcAft>
              <a:buClr>
                <a:schemeClr val="dk1"/>
              </a:buClr>
              <a:buSzPts val="1800"/>
              <a:buFont typeface="Arial" panose="020B0604020202020204" pitchFamily="34" charset="0"/>
              <a:buChar char="•"/>
            </a:pPr>
            <a:r>
              <a:rPr lang="en-AU" sz="1400" i="1" dirty="0">
                <a:sym typeface="Arial"/>
              </a:rPr>
              <a:t>“</a:t>
            </a:r>
            <a:r>
              <a:rPr lang="en-AU" sz="1400" i="1" dirty="0"/>
              <a:t>To examine this I downloaded all the works of Shakespeare and concatenated them into a single (4.4MB) file. We can now afford to train a larger network, in this case lets try a 3-layer RNN with 512 hidden nodes on each layer. After we train the network for a few hours we obtain samples such as:”</a:t>
            </a:r>
            <a:br>
              <a:rPr lang="en-AU" dirty="0">
                <a:sym typeface="Arial"/>
              </a:rPr>
            </a:br>
            <a:endParaRPr lang="en-AU" dirty="0">
              <a:sym typeface="Arial"/>
            </a:endParaRPr>
          </a:p>
        </p:txBody>
      </p:sp>
      <p:pic>
        <p:nvPicPr>
          <p:cNvPr id="3" name="Picture 2">
            <a:extLst>
              <a:ext uri="{FF2B5EF4-FFF2-40B4-BE49-F238E27FC236}">
                <a16:creationId xmlns:a16="http://schemas.microsoft.com/office/drawing/2014/main" id="{512796C2-CC71-B64B-955F-FF5F1EA9B45D}"/>
              </a:ext>
            </a:extLst>
          </p:cNvPr>
          <p:cNvPicPr>
            <a:picLocks noChangeAspect="1"/>
          </p:cNvPicPr>
          <p:nvPr/>
        </p:nvPicPr>
        <p:blipFill>
          <a:blip r:embed="rId4"/>
          <a:stretch>
            <a:fillRect/>
          </a:stretch>
        </p:blipFill>
        <p:spPr>
          <a:xfrm>
            <a:off x="4235116" y="1598885"/>
            <a:ext cx="4806826" cy="3200820"/>
          </a:xfrm>
          <a:prstGeom prst="rect">
            <a:avLst/>
          </a:prstGeom>
        </p:spPr>
      </p:pic>
    </p:spTree>
    <p:extLst>
      <p:ext uri="{BB962C8B-B14F-4D97-AF65-F5344CB8AC3E}">
        <p14:creationId xmlns:p14="http://schemas.microsoft.com/office/powerpoint/2010/main" val="245993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Training RNNs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319D1156-F114-AA4D-9DC4-B1CD66036E5F}"/>
              </a:ext>
            </a:extLst>
          </p:cNvPr>
          <p:cNvSpPr txBox="1">
            <a:spLocks/>
          </p:cNvSpPr>
          <p:nvPr/>
        </p:nvSpPr>
        <p:spPr>
          <a:xfrm>
            <a:off x="450191" y="1374902"/>
            <a:ext cx="8027059" cy="77515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There is little new knowledge required here, we forward prop as noted and backprop using optimisers we know about.</a:t>
            </a:r>
            <a:br>
              <a:rPr lang="en-AU" dirty="0">
                <a:sym typeface="Arial"/>
              </a:rPr>
            </a:br>
            <a:endParaRPr lang="en-AU"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dirty="0">
                <a:sym typeface="Arial"/>
              </a:rPr>
              <a:t>The only twist we need to know about is </a:t>
            </a:r>
            <a:r>
              <a:rPr lang="en-AU" i="1" dirty="0">
                <a:sym typeface="Arial"/>
              </a:rPr>
              <a:t>’Backpropagation Through Time’ </a:t>
            </a:r>
            <a:r>
              <a:rPr lang="en-AU" dirty="0">
                <a:sym typeface="Arial"/>
              </a:rPr>
              <a:t>(</a:t>
            </a:r>
            <a:r>
              <a:rPr lang="en-AU" dirty="0">
                <a:sym typeface="Arial"/>
                <a:hlinkClick r:id="rId3"/>
              </a:rPr>
              <a:t>source</a:t>
            </a:r>
            <a:r>
              <a:rPr lang="en-AU" dirty="0">
                <a:sym typeface="Arial"/>
              </a:rPr>
              <a:t>) where we need to do a summation of gradients after unrolling the RNN. </a:t>
            </a:r>
          </a:p>
        </p:txBody>
      </p:sp>
      <p:pic>
        <p:nvPicPr>
          <p:cNvPr id="5" name="Picture 4">
            <a:extLst>
              <a:ext uri="{FF2B5EF4-FFF2-40B4-BE49-F238E27FC236}">
                <a16:creationId xmlns:a16="http://schemas.microsoft.com/office/drawing/2014/main" id="{B93B56F0-B71F-CB44-8084-B0AAE160BA8A}"/>
              </a:ext>
            </a:extLst>
          </p:cNvPr>
          <p:cNvPicPr>
            <a:picLocks noChangeAspect="1"/>
          </p:cNvPicPr>
          <p:nvPr/>
        </p:nvPicPr>
        <p:blipFill>
          <a:blip r:embed="rId4"/>
          <a:stretch>
            <a:fillRect/>
          </a:stretch>
        </p:blipFill>
        <p:spPr>
          <a:xfrm>
            <a:off x="1110920" y="3460007"/>
            <a:ext cx="5785180" cy="2023091"/>
          </a:xfrm>
          <a:prstGeom prst="rect">
            <a:avLst/>
          </a:prstGeom>
        </p:spPr>
      </p:pic>
      <p:sp>
        <p:nvSpPr>
          <p:cNvPr id="6" name="TextBox 5">
            <a:extLst>
              <a:ext uri="{FF2B5EF4-FFF2-40B4-BE49-F238E27FC236}">
                <a16:creationId xmlns:a16="http://schemas.microsoft.com/office/drawing/2014/main" id="{C7A57A34-076F-E04A-8422-E54F2AC59F47}"/>
              </a:ext>
            </a:extLst>
          </p:cNvPr>
          <p:cNvSpPr txBox="1"/>
          <p:nvPr/>
        </p:nvSpPr>
        <p:spPr>
          <a:xfrm>
            <a:off x="7517331" y="4302493"/>
            <a:ext cx="808042" cy="369332"/>
          </a:xfrm>
          <a:prstGeom prst="rect">
            <a:avLst/>
          </a:prstGeom>
          <a:noFill/>
        </p:spPr>
        <p:txBody>
          <a:bodyPr wrap="none" rtlCol="0">
            <a:spAutoFit/>
          </a:bodyPr>
          <a:lstStyle/>
          <a:p>
            <a:r>
              <a:rPr lang="en-US" dirty="0">
                <a:hlinkClick r:id="rId5"/>
              </a:rPr>
              <a:t>source</a:t>
            </a:r>
            <a:endParaRPr lang="en-US" dirty="0"/>
          </a:p>
        </p:txBody>
      </p:sp>
    </p:spTree>
    <p:extLst>
      <p:ext uri="{BB962C8B-B14F-4D97-AF65-F5344CB8AC3E}">
        <p14:creationId xmlns:p14="http://schemas.microsoft.com/office/powerpoint/2010/main" val="136709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6" grpId="0"/>
    </p:bldLst>
  </p:timing>
</p:sld>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14551</TotalTime>
  <Words>1415</Words>
  <Application>Microsoft Macintosh PowerPoint</Application>
  <PresentationFormat>On-screen Show (4:3)</PresentationFormat>
  <Paragraphs>200</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Cambria Math</vt:lpstr>
      <vt:lpstr>DINOT</vt:lpstr>
      <vt:lpstr>DINOT-Bold</vt:lpstr>
      <vt:lpstr>18897 CIC 4x3</vt:lpstr>
      <vt:lpstr>Deep Learning  Lecture 4 – Sequence Models</vt:lpstr>
      <vt:lpstr>OVERVIEW of Today</vt:lpstr>
      <vt:lpstr>AT1b Check in</vt:lpstr>
      <vt:lpstr>Introduction to Sequence models</vt:lpstr>
      <vt:lpstr>Introducing RNNs</vt:lpstr>
      <vt:lpstr>Introducing RNNs – The maths</vt:lpstr>
      <vt:lpstr>RNN Computational Graph</vt:lpstr>
      <vt:lpstr>A fun RNN example</vt:lpstr>
      <vt:lpstr>Training RNNs</vt:lpstr>
      <vt:lpstr>Training RNN Issues</vt:lpstr>
      <vt:lpstr>Training RNN Issues</vt:lpstr>
      <vt:lpstr>Introducing LSTM</vt:lpstr>
      <vt:lpstr>Introducing LSTM</vt:lpstr>
      <vt:lpstr>LSTM IN Summary</vt:lpstr>
      <vt:lpstr>AN ALTERNATE LSTM DIAGRAM</vt:lpstr>
      <vt:lpstr>AN ALTERNATE LSTM DIAGRAM</vt:lpstr>
      <vt:lpstr>Why does this work?</vt:lpstr>
      <vt:lpstr>Seq2Seq</vt:lpstr>
      <vt:lpstr>Seq2Seq + Attention</vt:lpstr>
      <vt:lpstr>Seq2Seq + Attention + image captioning</vt:lpstr>
      <vt:lpstr>Attention + Image captioning Examples</vt:lpstr>
      <vt:lpstr>Extension: The Transformer Unit</vt:lpstr>
      <vt:lpstr>Guest Lecturer: Steve nouri from Nod</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1089</cp:revision>
  <cp:lastPrinted>2017-05-01T00:41:22Z</cp:lastPrinted>
  <dcterms:created xsi:type="dcterms:W3CDTF">2016-10-13T05:46:21Z</dcterms:created>
  <dcterms:modified xsi:type="dcterms:W3CDTF">2019-05-09T05:58:32Z</dcterms:modified>
</cp:coreProperties>
</file>